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100"/>
  </p:notesMasterIdLst>
  <p:sldIdLst>
    <p:sldId id="256" r:id="rId2"/>
    <p:sldId id="524" r:id="rId3"/>
    <p:sldId id="515" r:id="rId4"/>
    <p:sldId id="516" r:id="rId5"/>
    <p:sldId id="517" r:id="rId6"/>
    <p:sldId id="518" r:id="rId7"/>
    <p:sldId id="519" r:id="rId8"/>
    <p:sldId id="520" r:id="rId9"/>
    <p:sldId id="521" r:id="rId10"/>
    <p:sldId id="522" r:id="rId11"/>
    <p:sldId id="525" r:id="rId12"/>
    <p:sldId id="263" r:id="rId13"/>
    <p:sldId id="292" r:id="rId14"/>
    <p:sldId id="293" r:id="rId15"/>
    <p:sldId id="294" r:id="rId16"/>
    <p:sldId id="295" r:id="rId17"/>
    <p:sldId id="296" r:id="rId18"/>
    <p:sldId id="297" r:id="rId19"/>
    <p:sldId id="298" r:id="rId20"/>
    <p:sldId id="299" r:id="rId21"/>
    <p:sldId id="306" r:id="rId22"/>
    <p:sldId id="527" r:id="rId23"/>
    <p:sldId id="308" r:id="rId24"/>
    <p:sldId id="309" r:id="rId25"/>
    <p:sldId id="310" r:id="rId26"/>
    <p:sldId id="312" r:id="rId27"/>
    <p:sldId id="311" r:id="rId28"/>
    <p:sldId id="313" r:id="rId29"/>
    <p:sldId id="314" r:id="rId30"/>
    <p:sldId id="528" r:id="rId31"/>
    <p:sldId id="316" r:id="rId32"/>
    <p:sldId id="317" r:id="rId33"/>
    <p:sldId id="318" r:id="rId34"/>
    <p:sldId id="319" r:id="rId35"/>
    <p:sldId id="320" r:id="rId36"/>
    <p:sldId id="529" r:id="rId37"/>
    <p:sldId id="322" r:id="rId38"/>
    <p:sldId id="323" r:id="rId39"/>
    <p:sldId id="324" r:id="rId40"/>
    <p:sldId id="325" r:id="rId41"/>
    <p:sldId id="326" r:id="rId42"/>
    <p:sldId id="531" r:id="rId43"/>
    <p:sldId id="328" r:id="rId44"/>
    <p:sldId id="330" r:id="rId45"/>
    <p:sldId id="329" r:id="rId46"/>
    <p:sldId id="331" r:id="rId47"/>
    <p:sldId id="332" r:id="rId48"/>
    <p:sldId id="333" r:id="rId49"/>
    <p:sldId id="541" r:id="rId50"/>
    <p:sldId id="532" r:id="rId51"/>
    <p:sldId id="335" r:id="rId52"/>
    <p:sldId id="337" r:id="rId53"/>
    <p:sldId id="336" r:id="rId54"/>
    <p:sldId id="338" r:id="rId55"/>
    <p:sldId id="339" r:id="rId56"/>
    <p:sldId id="340" r:id="rId57"/>
    <p:sldId id="533" r:id="rId58"/>
    <p:sldId id="342" r:id="rId59"/>
    <p:sldId id="343" r:id="rId60"/>
    <p:sldId id="344" r:id="rId61"/>
    <p:sldId id="534" r:id="rId62"/>
    <p:sldId id="346" r:id="rId63"/>
    <p:sldId id="347" r:id="rId64"/>
    <p:sldId id="348" r:id="rId65"/>
    <p:sldId id="535" r:id="rId66"/>
    <p:sldId id="350" r:id="rId67"/>
    <p:sldId id="351" r:id="rId68"/>
    <p:sldId id="352" r:id="rId69"/>
    <p:sldId id="536" r:id="rId70"/>
    <p:sldId id="354" r:id="rId71"/>
    <p:sldId id="355" r:id="rId72"/>
    <p:sldId id="356" r:id="rId73"/>
    <p:sldId id="537" r:id="rId74"/>
    <p:sldId id="357" r:id="rId75"/>
    <p:sldId id="359" r:id="rId76"/>
    <p:sldId id="360" r:id="rId77"/>
    <p:sldId id="361" r:id="rId78"/>
    <p:sldId id="362" r:id="rId79"/>
    <p:sldId id="538" r:id="rId80"/>
    <p:sldId id="364" r:id="rId81"/>
    <p:sldId id="365" r:id="rId82"/>
    <p:sldId id="366" r:id="rId83"/>
    <p:sldId id="367" r:id="rId84"/>
    <p:sldId id="368" r:id="rId85"/>
    <p:sldId id="369" r:id="rId86"/>
    <p:sldId id="370" r:id="rId87"/>
    <p:sldId id="371" r:id="rId88"/>
    <p:sldId id="372" r:id="rId89"/>
    <p:sldId id="539" r:id="rId90"/>
    <p:sldId id="374" r:id="rId91"/>
    <p:sldId id="375" r:id="rId92"/>
    <p:sldId id="376" r:id="rId93"/>
    <p:sldId id="377" r:id="rId94"/>
    <p:sldId id="378" r:id="rId95"/>
    <p:sldId id="540" r:id="rId96"/>
    <p:sldId id="380" r:id="rId97"/>
    <p:sldId id="381" r:id="rId98"/>
    <p:sldId id="382"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5692"/>
  </p:normalViewPr>
  <p:slideViewPr>
    <p:cSldViewPr snapToGrid="0">
      <p:cViewPr varScale="1">
        <p:scale>
          <a:sx n="145" d="100"/>
          <a:sy n="145" d="100"/>
        </p:scale>
        <p:origin x="30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7/7/24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A09-2368-29B0-2238-ED878C60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551C7-7988-1107-17ED-59CA19CA6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A5D68-90FD-F0F1-C72D-1FBFFC2350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3C050FD-9188-4121-5161-56771540816D}"/>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1786549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E04-9EB2-1715-6945-89004EE94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9B7B-8A32-CE94-50FD-BA186E26B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0BF1-55D9-57EB-3900-AA21BD3D0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15F72ED-14AC-F0CC-EC7B-15F32FDDA8B4}"/>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1626475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1CAF-B1D6-5524-0C1E-F334114FF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E8744-4AC3-BB78-8654-CF55789C5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71350-5A31-1163-9715-D1697C624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61575DA-78BE-C7D8-2033-7B4D67A85C4A}"/>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227105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8D47-14A9-BBE2-7182-A784F3DE5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6D409-240E-C6E3-01FA-717A67EAD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86F74-B1B5-7F0C-F2E4-07B997F1C4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F418E78-6D1C-CE96-2755-F004C5562F3C}"/>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208530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1525D-D753-2B44-FB40-A0295EF3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C7612-DA53-2D0C-9529-9F19E6C0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43FB09-A79B-8CD4-07DC-E60A03552A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9FB840-1E81-531F-0906-96191626726F}"/>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477690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84CBD-66EB-102C-7092-96F56A3D0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A0347-8F7D-3D1B-EB5C-6C79FABDC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30480-2E02-5E9C-E684-C11AC31CA5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C022C0F-A50F-34D0-F4E6-85566029A8D5}"/>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1726031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DC29B-E938-59FC-DFD7-5EE59179E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AE2ECF-28B4-973C-87FA-4ADFFB5DB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25332F-A35E-0232-1D36-DD8D36702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98EDA06-9FF8-59DC-9B53-690786E1E3AA}"/>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3135013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3CA5-F978-2049-F1F4-E65525770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8667E-52BA-C41D-1D50-405AE26C7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CCF71-44D8-88C4-916E-7DF1C5BCC9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5AA6F1E-32BD-B732-E4D2-1C6A628777A7}"/>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3433160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607E7-50FE-D14B-BB7E-ECF041EC3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C5759-4653-249F-AE79-9C8EE61D57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F36FE4-8A98-AF5B-F0FC-B5D234D6C9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0CFBFA5-AEBB-0119-513A-1BF6B1C25E67}"/>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4115757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1562421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185DC-F550-49FC-DC35-8B00D0C42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2EE32-74B3-9D20-70B6-F80721DF8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A4769-23C1-E77F-1F88-9846794D66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69F1AFA-F351-F796-C954-95EC3B354A65}"/>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4043694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90579-74C4-27E8-089B-E66E56051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1F02D-D569-0A98-1F1F-B8DCBDE34B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E64DE-0402-CD70-4372-A8698993B2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1F64FBC-552D-E47A-0D5E-45CA4F75B811}"/>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2826542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25D01-5B08-3D0D-AFDE-68C31572B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00323-B31F-4F4B-7126-25D408D1E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7A0E70-A3FE-A1AC-3CA0-EC10441A7A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4FBB439-7EB2-27C5-E11D-98AEE7A936F6}"/>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201336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F702-829B-351A-90DD-BAE2067E3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EE3AA-2F9C-F6E9-B44E-8BAAC94CC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63661-2A8E-D6F9-C0D5-B0EE8ED609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8A0F3F3-6BAA-15F5-B4C0-929D0CCEC0F5}"/>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3880316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87D58-CD50-4FDF-FC16-6A4D11AE35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8620D-B7A7-29A2-64D9-A429F682A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E90BE-9DE6-2DCA-6D6F-CFB923F8FA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6165195-E240-B059-45CD-9161938E2C6B}"/>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149813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B3287-C0F4-2CAA-B076-5D65663F5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9385C-C137-61CA-4C5A-44186BFC5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52099-EA85-DFBA-A533-73967BAD29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CEF6214-3114-7967-305A-DE8A9163967A}"/>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3020597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5C26A-335A-CCEC-68E1-74E14C0C2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A45B4F-2489-674F-6490-4A7B9A1FF6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1BBD5-EACE-F643-9CBE-4C09533BAF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9CFB82E-9635-1304-B503-69A9FB594831}"/>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826290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5C59A-FCB1-E42E-F18B-A2ACBC4E9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81273-E4D3-6374-DC15-B21BE5659E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E4A33-B352-CC31-B599-F3330FB5E8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9CD5BEF-24EE-1668-FBA9-820F3F503F3F}"/>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216374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00AF9-0698-51BB-D043-30155C648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8CDAD-A032-EA1E-A234-D392D438D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58CDC-D4C5-801E-870E-9850BA105E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C201B6-053F-73C0-E3C3-9FA73D56402B}"/>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400007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A42B0-BB83-B994-71A5-9F211D2F5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27DE-7CC4-C83F-E2E6-0362D8835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79AC6-4DEA-9474-9916-BAB222A3A0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CEF5231-5D8D-3C7C-54D2-08988322F0AA}"/>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0160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2C067-B48D-5087-DA54-54BD49984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6DD12-06E0-58E5-901C-19863BA4F6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0BBED8-C667-A600-212A-7A685E00BC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7BC4976-5335-162C-F3C6-FC5460D608F8}"/>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1981508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0FD4-642D-1644-A609-DB749B79A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5AF3E-480D-A2CF-7BEE-CDDBA0356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540E0C-6CEE-5573-C602-AAF930B2E3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2D5568-B608-4537-4106-07FB17757282}"/>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474772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54851-58B2-2C25-E95D-3AF4BA01C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E3A58D-2F59-2059-BBF2-47E9519EE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A83D4-F8BA-77C6-DF87-3AF13C0438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7FCA960-0234-422A-8CEF-AB0A20400A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102797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F526A-5048-080E-7D36-9B069891E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23A60-CD56-6868-162E-BF706765B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FD52A-BAE3-E4A8-36CA-6FF73680AB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B0931A0-45C2-2307-372A-31594D6FE2FE}"/>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3299968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7FC2-5665-7351-E630-D6B984A7C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2B64F-2AFF-C929-3EE1-EA7FFBB25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4297F-DEA7-6720-6F5B-8CE7F80E18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60F1B-704E-2777-06C1-B4ED907F7967}"/>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654919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05F27-1509-72F1-5417-8CC4464B7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48D2C-5AB3-8930-1720-5E1C98546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9BCC76-48D2-8280-C63F-E0E373A2B0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B39DADC-1AE7-F180-C0B7-480F497AB3CC}"/>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1433147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75B51-480D-21A5-E536-764E86741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7A64BB-EB3F-95D6-7632-9DE14DF02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DAC36-B851-A737-612E-224F1BF666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F5BCBBB-3B0E-AA6C-5353-60B3A484BECA}"/>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528555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EAEFE-733E-4189-C09D-2CC361160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343F8-E334-48AD-2B2F-11ED33FDC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890F7-0DBD-BCED-7AE6-D1A1495698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BF84F6CA-93A6-28F6-4378-B6240E25D2F1}"/>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457896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7CDED-3FE2-7FB9-A3B8-285E255B29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456BD-FC36-272A-F259-EB4A071AE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CBB0C-9FB0-F43E-F081-674C091C4E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569E806-DBCB-6FDB-78A9-ED5F64EC102B}"/>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623010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08F73-7E1B-FC30-BF79-B0883F5F7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1B364-F366-AEA0-A404-FB65256C4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92E2E-6954-545E-A819-3425B8EBA5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CFD1212-EBDE-0912-2381-8A8226142DC1}"/>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1342104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6ABFE-9654-3FB6-3147-6E02C8C9A8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4050B-8B36-3DF4-5D73-974D8FED83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ACA26-FF6C-EF47-D81B-6BA1111559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5A84115-1010-9132-58A3-C975D589EDD0}"/>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462071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2DBE5-B5C9-4D85-42F5-B1213CBB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EBC5F-4DCE-1B8C-1C03-61C64CD4D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E498A-5808-F9FA-29FA-B42BAA178C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2FE4293-F003-9EDE-F482-FEC66CA9F562}"/>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3029394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2DBE5-B5C9-4D85-42F5-B1213CBB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EBC5F-4DCE-1B8C-1C03-61C64CD4D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E498A-5808-F9FA-29FA-B42BAA178C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2FE4293-F003-9EDE-F482-FEC66CA9F562}"/>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944782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DBD7-AD4B-CCBC-8FC9-97CD6A85C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4028D-00D6-ADE0-E148-71E3489A9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BDA84-4B7B-4942-7A10-508772D650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BAA6B8E-1EDC-86BB-5479-0FA55A9DA356}"/>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539662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40E65-190B-3DC2-BBA9-7D9C21957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13CDE-55D1-B5D7-E289-23ADA4D61A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63C5E-8F98-5376-B159-1908603A0B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DCBCB2D-6E12-00A6-C3B1-909E24846326}"/>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093731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FF8D8-2126-2F33-3865-F4B04D4A1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F3E87-2D97-50A9-EB70-D8CDAB564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E545B-7CD5-6EA8-34EF-D5BD5A7DC0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7402389-D013-B8B9-504B-15168647BC79}"/>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222209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1E98C-78D5-BE91-C7F7-65A3D5C68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C3E70-99AB-8F42-DC7A-E99D9B8B3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E2A2B-E0EB-5CD8-FBA1-E261FBA2FE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34F458-4B8A-97F5-B185-EC5DBE59B45E}"/>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1160571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93BAD-8B13-1BCD-1A23-243DF7FE9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66FF6-BB04-0A25-4AF0-03EFB9688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771E7-85DE-44AF-28D5-0B99D88E28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122C013-30FC-AB4E-5281-65E204AB464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1560498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54C71-AE21-9704-4CA2-1DDA03CB20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89080-3FB2-5617-58E8-10BA61AA7E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46D6B-5211-E987-66D2-CB45A8A6D3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423003C-2D3C-1845-182A-E45EA92DD926}"/>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2838433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B0B10-9648-E67B-655A-AFC26BAAE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5114A-2634-5B4F-E4E4-3502FF448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7BDBD6-A13F-1984-B849-F0BDD7F97B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BE40B0A-F132-E98E-5260-32189F114D14}"/>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2485627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975AF-77CC-2DBC-893D-10B9AAA28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9E74E-FB7B-8251-AF13-1288A426A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55E00-15DE-8D6A-B9DA-5628D91365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A19206F-B78A-7AF5-21FE-43DF0FAB855E}"/>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693280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BA717-AB5F-18BA-30F0-09B240FFC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E8C75-C87F-5D3D-D185-324BAEC56E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A36D8-8353-0D7D-1FC1-7CF997FD34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911CE69-8236-6C87-02DC-852A95D7E13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1995087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A4346-4423-AC1B-15ED-9AA3A3DA9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35150-7D26-EBAB-16E3-A97BEDDA6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25549-95A0-B978-EDDE-B88C197D1F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FA91730-2ADB-F521-0288-B03C3DB6BAEB}"/>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4816188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4E231-8244-837D-BA3A-DCDE8BBEC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9AEBD-6193-B9CB-5748-3215816417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CA9CD-D2AC-D425-F5A1-9C326F9858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A2A8422-5BE0-D78E-613D-3A18B4104D56}"/>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2237555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DA7BE-7B96-3FE2-CAD1-0B321ACF7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95577-C554-2DC6-69F6-E28048A1F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494F2E-A32D-CD35-1F75-E21201617E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23F20B1-6E19-12D0-0E41-571E017DBD96}"/>
              </a:ext>
            </a:extLst>
          </p:cNvPr>
          <p:cNvSpPr>
            <a:spLocks noGrp="1"/>
          </p:cNvSpPr>
          <p:nvPr>
            <p:ph type="sldNum" sz="quarter" idx="5"/>
          </p:nvPr>
        </p:nvSpPr>
        <p:spPr/>
        <p:txBody>
          <a:bodyPr/>
          <a:lstStyle/>
          <a:p>
            <a:fld id="{10A8952F-1C0B-F641-899D-BA69BEE8A7E7}" type="slidenum">
              <a:rPr lang="es-ES_tradnl" smtClean="0"/>
              <a:t>64</a:t>
            </a:fld>
            <a:endParaRPr lang="es-ES_tradnl"/>
          </a:p>
        </p:txBody>
      </p:sp>
    </p:spTree>
    <p:extLst>
      <p:ext uri="{BB962C8B-B14F-4D97-AF65-F5344CB8AC3E}">
        <p14:creationId xmlns:p14="http://schemas.microsoft.com/office/powerpoint/2010/main" val="2823893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59A6B-F2A0-A89E-030F-D5C6415DD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D5072-CDE2-D4D4-3FB1-C2F4C204E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D2C4B6-CD17-5B9D-6DFC-6C7FD8C8C7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DBF70E8-85CD-EBC4-4EF7-5B29C64E4430}"/>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911349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8E003-09F5-99FF-D810-2AFDA9AF0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8FAA8-8D6E-E4D1-67B1-3896B8D34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61542-FA52-833B-BDB8-DA98AC2FB3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892C520-F230-D0ED-B1C8-A2D7640F2A56}"/>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3454397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3E3FB-79DF-07B3-4038-CC79C80B4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5D8BD-50C1-919C-76E8-FCABE5B34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8FCDF-7F48-E0F5-8E2B-2CB12A8EC7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3D9509A7-5213-85EF-3696-B7B0E6066874}"/>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7074655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D96C-D7A1-8784-CAD1-13CCD8095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E3198-572F-CF3B-9ED3-DAB9B1E70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DADC5-49C6-6895-7CAA-823898A9EC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5EF7F02-A474-F498-9EBD-8816830D6B1A}"/>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725450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EED4D-3816-B884-28D0-7B433ED11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6822A-B8D9-B50E-0A76-19DAA8B1A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94316C-B99B-1B24-9ABF-41E417BDF2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6E15D46-C71B-5F0C-D51B-1E083AE14B08}"/>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6692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A9D3-7027-974D-3172-D367F09E5B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8D3D9-F6CD-8DAC-5B0A-DB8CF02F4F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F771E-4157-3360-62A5-9796CC5A2D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A411FA3-9A47-C3C9-4F60-236B7C25CB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128924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97090-B621-0F31-EC02-045B6C2F7E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BFFBA-34EC-FDE8-C9AB-07BAA3537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B8A57-4FEC-BAE3-0983-571CE3636A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0F30BBD-2CEB-A5B8-12CF-8E67591CCA06}"/>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6812448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EA2C0-ED6C-44DE-CCAF-4BA26966C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7AEE4-1E52-FB84-CFD2-72FED3550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1629B-00E2-6A84-7FEF-C22D875B24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47BBE12-BD8E-C4D8-81DF-FDF4C92C258D}"/>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3192116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9A3EF-7E22-9E89-0BBE-F828FBE21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CA715-9F8A-ACB3-EEE3-F541C8A4C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6967-96F2-A7E2-733A-6D4C062A91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D0F10E67-9A73-E0EE-6AA9-2F3CD6855C34}"/>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162800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5116E-4429-20A1-A211-205AF57CF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07501-8EDD-6D95-5E7B-04003FA9B8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B9AEC-64ED-3B07-C556-A500BA3414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73D4B18-5D9D-F4F1-FB84-3FDA6573DF76}"/>
              </a:ext>
            </a:extLst>
          </p:cNvPr>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16093802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7D189-1EFB-EB77-A79E-372FBF2E3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1AC7C-4CAB-9118-4802-F98B85EBD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A39A8A-C588-3A7C-DE02-5BB9F8646D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DE4A320-8FF4-63D6-56D0-99B396C8F9FA}"/>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2678149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1C523-7EFA-AA8C-5582-36071824B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E0892-3A21-1CE9-CD73-DC0E185B87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C7A4B-4A3D-51A4-AE48-42E9DB972C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E552FD1-0537-BF30-F5A6-4F8C2C2BDE7B}"/>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22820248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7F8BB-F363-4AE8-A9BC-9F1E57B1F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D9FA2-C66B-D10E-8BAA-2BBCC0DCD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077B64-A7E8-72C0-E754-B566E3B9D3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C9ECF7FE-A889-3724-1B0B-63E50F3D9623}"/>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29704695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D578A-54C0-C93F-D01D-98DAF5810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0546C3-3F72-1286-D7AE-81EF4E3C8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69458-CC2C-4E0D-2350-5888B38CF3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DA8DF4A-0211-5C84-589A-E4103B642CF4}"/>
              </a:ext>
            </a:extLst>
          </p:cNvPr>
          <p:cNvSpPr>
            <a:spLocks noGrp="1"/>
          </p:cNvSpPr>
          <p:nvPr>
            <p:ph type="sldNum" sz="quarter" idx="5"/>
          </p:nvPr>
        </p:nvSpPr>
        <p:spPr/>
        <p:txBody>
          <a:bodyPr/>
          <a:lstStyle/>
          <a:p>
            <a:fld id="{10A8952F-1C0B-F641-899D-BA69BEE8A7E7}" type="slidenum">
              <a:rPr lang="es-ES_tradnl" smtClean="0"/>
              <a:t>82</a:t>
            </a:fld>
            <a:endParaRPr lang="es-ES_tradnl"/>
          </a:p>
        </p:txBody>
      </p:sp>
    </p:spTree>
    <p:extLst>
      <p:ext uri="{BB962C8B-B14F-4D97-AF65-F5344CB8AC3E}">
        <p14:creationId xmlns:p14="http://schemas.microsoft.com/office/powerpoint/2010/main" val="137781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C1311-57D9-519A-F8E6-9910BDD64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FC1E2-5653-CECA-0211-4549C6C8F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CDBDE-39E2-D483-03B7-358B396E41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308C3FC-8C7D-AE94-E1BA-2FDA2FA38A61}"/>
              </a:ext>
            </a:extLst>
          </p:cNvPr>
          <p:cNvSpPr>
            <a:spLocks noGrp="1"/>
          </p:cNvSpPr>
          <p:nvPr>
            <p:ph type="sldNum" sz="quarter" idx="5"/>
          </p:nvPr>
        </p:nvSpPr>
        <p:spPr/>
        <p:txBody>
          <a:bodyPr/>
          <a:lstStyle/>
          <a:p>
            <a:fld id="{10A8952F-1C0B-F641-899D-BA69BEE8A7E7}" type="slidenum">
              <a:rPr lang="es-ES_tradnl" smtClean="0"/>
              <a:t>83</a:t>
            </a:fld>
            <a:endParaRPr lang="es-ES_tradnl"/>
          </a:p>
        </p:txBody>
      </p:sp>
    </p:spTree>
    <p:extLst>
      <p:ext uri="{BB962C8B-B14F-4D97-AF65-F5344CB8AC3E}">
        <p14:creationId xmlns:p14="http://schemas.microsoft.com/office/powerpoint/2010/main" val="26626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2C5FD-1F9A-C8B5-C992-56A099861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2E31C-D33C-802D-3566-5CEFE43A5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F3093-B9F6-C57A-6922-89FBB638A6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924F6E96-FCDB-2BBB-A6BA-DD37FB7FEEB9}"/>
              </a:ext>
            </a:extLst>
          </p:cNvPr>
          <p:cNvSpPr>
            <a:spLocks noGrp="1"/>
          </p:cNvSpPr>
          <p:nvPr>
            <p:ph type="sldNum" sz="quarter" idx="5"/>
          </p:nvPr>
        </p:nvSpPr>
        <p:spPr/>
        <p:txBody>
          <a:bodyPr/>
          <a:lstStyle/>
          <a:p>
            <a:fld id="{10A8952F-1C0B-F641-899D-BA69BEE8A7E7}" type="slidenum">
              <a:rPr lang="es-ES_tradnl" smtClean="0"/>
              <a:t>84</a:t>
            </a:fld>
            <a:endParaRPr lang="es-ES_tradnl"/>
          </a:p>
        </p:txBody>
      </p:sp>
    </p:spTree>
    <p:extLst>
      <p:ext uri="{BB962C8B-B14F-4D97-AF65-F5344CB8AC3E}">
        <p14:creationId xmlns:p14="http://schemas.microsoft.com/office/powerpoint/2010/main" val="19036887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7876B-51F2-BA27-1D86-64883C4A5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3FF9F-7E7F-C09C-48FD-6E2F5856EC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03332-E713-C138-637C-26CE8992E8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4D7AE8A-C9A4-B3FF-D6F9-06C87845CC1B}"/>
              </a:ext>
            </a:extLst>
          </p:cNvPr>
          <p:cNvSpPr>
            <a:spLocks noGrp="1"/>
          </p:cNvSpPr>
          <p:nvPr>
            <p:ph type="sldNum" sz="quarter" idx="5"/>
          </p:nvPr>
        </p:nvSpPr>
        <p:spPr/>
        <p:txBody>
          <a:bodyPr/>
          <a:lstStyle/>
          <a:p>
            <a:fld id="{10A8952F-1C0B-F641-899D-BA69BEE8A7E7}" type="slidenum">
              <a:rPr lang="es-ES_tradnl" smtClean="0"/>
              <a:t>85</a:t>
            </a:fld>
            <a:endParaRPr lang="es-ES_tradnl"/>
          </a:p>
        </p:txBody>
      </p:sp>
    </p:spTree>
    <p:extLst>
      <p:ext uri="{BB962C8B-B14F-4D97-AF65-F5344CB8AC3E}">
        <p14:creationId xmlns:p14="http://schemas.microsoft.com/office/powerpoint/2010/main" val="1375159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DB234-10C5-BE77-2E50-5A8C3E407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E1CC0-9CC3-64BC-CA79-2FF8DEF0B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B942E-43F3-3B5B-C578-EF9A61E44B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445AFA99-D404-3F69-755D-05775B4AC1C1}"/>
              </a:ext>
            </a:extLst>
          </p:cNvPr>
          <p:cNvSpPr>
            <a:spLocks noGrp="1"/>
          </p:cNvSpPr>
          <p:nvPr>
            <p:ph type="sldNum" sz="quarter" idx="5"/>
          </p:nvPr>
        </p:nvSpPr>
        <p:spPr/>
        <p:txBody>
          <a:bodyPr/>
          <a:lstStyle/>
          <a:p>
            <a:fld id="{10A8952F-1C0B-F641-899D-BA69BEE8A7E7}" type="slidenum">
              <a:rPr lang="es-ES_tradnl" smtClean="0"/>
              <a:t>86</a:t>
            </a:fld>
            <a:endParaRPr lang="es-ES_tradnl"/>
          </a:p>
        </p:txBody>
      </p:sp>
    </p:spTree>
    <p:extLst>
      <p:ext uri="{BB962C8B-B14F-4D97-AF65-F5344CB8AC3E}">
        <p14:creationId xmlns:p14="http://schemas.microsoft.com/office/powerpoint/2010/main" val="6174499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054BB-4746-B0A2-DE88-91E1E9D4C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DED0E-DC98-5AE9-858D-0AB68E11CF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9D4EB-4DF2-894F-A1F2-34CA1D91C5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74491BE-1867-4315-518C-955E6BFD97B2}"/>
              </a:ext>
            </a:extLst>
          </p:cNvPr>
          <p:cNvSpPr>
            <a:spLocks noGrp="1"/>
          </p:cNvSpPr>
          <p:nvPr>
            <p:ph type="sldNum" sz="quarter" idx="5"/>
          </p:nvPr>
        </p:nvSpPr>
        <p:spPr/>
        <p:txBody>
          <a:bodyPr/>
          <a:lstStyle/>
          <a:p>
            <a:fld id="{10A8952F-1C0B-F641-899D-BA69BEE8A7E7}" type="slidenum">
              <a:rPr lang="es-ES_tradnl" smtClean="0"/>
              <a:t>87</a:t>
            </a:fld>
            <a:endParaRPr lang="es-ES_tradnl"/>
          </a:p>
        </p:txBody>
      </p:sp>
    </p:spTree>
    <p:extLst>
      <p:ext uri="{BB962C8B-B14F-4D97-AF65-F5344CB8AC3E}">
        <p14:creationId xmlns:p14="http://schemas.microsoft.com/office/powerpoint/2010/main" val="18742543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270F4-7457-BA53-2B22-1C128D4E9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8AE90-6C6B-2613-B135-B76427E2C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50A6F-99BD-97CF-FCDA-866A4ECE70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A7CF68AA-0CF6-8F72-142A-7259FEA754AE}"/>
              </a:ext>
            </a:extLst>
          </p:cNvPr>
          <p:cNvSpPr>
            <a:spLocks noGrp="1"/>
          </p:cNvSpPr>
          <p:nvPr>
            <p:ph type="sldNum" sz="quarter" idx="5"/>
          </p:nvPr>
        </p:nvSpPr>
        <p:spPr/>
        <p:txBody>
          <a:bodyPr/>
          <a:lstStyle/>
          <a:p>
            <a:fld id="{10A8952F-1C0B-F641-899D-BA69BEE8A7E7}" type="slidenum">
              <a:rPr lang="es-ES_tradnl" smtClean="0"/>
              <a:t>88</a:t>
            </a:fld>
            <a:endParaRPr lang="es-ES_tradnl"/>
          </a:p>
        </p:txBody>
      </p:sp>
    </p:spTree>
    <p:extLst>
      <p:ext uri="{BB962C8B-B14F-4D97-AF65-F5344CB8AC3E}">
        <p14:creationId xmlns:p14="http://schemas.microsoft.com/office/powerpoint/2010/main" val="6899453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89</a:t>
            </a:fld>
            <a:endParaRPr lang="es-ES_tradnl"/>
          </a:p>
        </p:txBody>
      </p:sp>
    </p:spTree>
    <p:extLst>
      <p:ext uri="{BB962C8B-B14F-4D97-AF65-F5344CB8AC3E}">
        <p14:creationId xmlns:p14="http://schemas.microsoft.com/office/powerpoint/2010/main" val="4128834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A4A74-A472-E966-CE8A-35972AD8F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07220-1466-ADC5-DF12-3E1FF9E88D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73D7F-DDEB-C7A3-0E18-DB360EAE0C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DA8ECC4-1A3B-2F96-2FAD-B4A46B539DA4}"/>
              </a:ext>
            </a:extLst>
          </p:cNvPr>
          <p:cNvSpPr>
            <a:spLocks noGrp="1"/>
          </p:cNvSpPr>
          <p:nvPr>
            <p:ph type="sldNum" sz="quarter" idx="5"/>
          </p:nvPr>
        </p:nvSpPr>
        <p:spPr/>
        <p:txBody>
          <a:bodyPr/>
          <a:lstStyle/>
          <a:p>
            <a:fld id="{10A8952F-1C0B-F641-899D-BA69BEE8A7E7}" type="slidenum">
              <a:rPr lang="es-ES_tradnl" smtClean="0"/>
              <a:t>90</a:t>
            </a:fld>
            <a:endParaRPr lang="es-ES_tradnl"/>
          </a:p>
        </p:txBody>
      </p:sp>
    </p:spTree>
    <p:extLst>
      <p:ext uri="{BB962C8B-B14F-4D97-AF65-F5344CB8AC3E}">
        <p14:creationId xmlns:p14="http://schemas.microsoft.com/office/powerpoint/2010/main" val="1656663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8E15-A63A-8375-60D1-80D6B33FF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10604-6AFF-9D3B-0D38-2D78BD908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716D0-5BB7-E7E8-6D50-447EB8D02E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C4C549C-F759-8D5A-C15A-EFE0B32FC5E9}"/>
              </a:ext>
            </a:extLst>
          </p:cNvPr>
          <p:cNvSpPr>
            <a:spLocks noGrp="1"/>
          </p:cNvSpPr>
          <p:nvPr>
            <p:ph type="sldNum" sz="quarter" idx="5"/>
          </p:nvPr>
        </p:nvSpPr>
        <p:spPr/>
        <p:txBody>
          <a:bodyPr/>
          <a:lstStyle/>
          <a:p>
            <a:fld id="{10A8952F-1C0B-F641-899D-BA69BEE8A7E7}" type="slidenum">
              <a:rPr lang="es-ES_tradnl" smtClean="0"/>
              <a:t>91</a:t>
            </a:fld>
            <a:endParaRPr lang="es-ES_tradnl"/>
          </a:p>
        </p:txBody>
      </p:sp>
    </p:spTree>
    <p:extLst>
      <p:ext uri="{BB962C8B-B14F-4D97-AF65-F5344CB8AC3E}">
        <p14:creationId xmlns:p14="http://schemas.microsoft.com/office/powerpoint/2010/main" val="4391601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D20A7-2319-9384-BA99-26DB983F5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6CE51-8E59-1842-2104-C7C8A47CD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ED9D3-2118-1351-1352-65E3A9CDCB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E5B1E8C2-C7D1-89B0-EC3B-5673B2C9D95B}"/>
              </a:ext>
            </a:extLst>
          </p:cNvPr>
          <p:cNvSpPr>
            <a:spLocks noGrp="1"/>
          </p:cNvSpPr>
          <p:nvPr>
            <p:ph type="sldNum" sz="quarter" idx="5"/>
          </p:nvPr>
        </p:nvSpPr>
        <p:spPr/>
        <p:txBody>
          <a:bodyPr/>
          <a:lstStyle/>
          <a:p>
            <a:fld id="{10A8952F-1C0B-F641-899D-BA69BEE8A7E7}" type="slidenum">
              <a:rPr lang="es-ES_tradnl" smtClean="0"/>
              <a:t>92</a:t>
            </a:fld>
            <a:endParaRPr lang="es-ES_tradnl"/>
          </a:p>
        </p:txBody>
      </p:sp>
    </p:spTree>
    <p:extLst>
      <p:ext uri="{BB962C8B-B14F-4D97-AF65-F5344CB8AC3E}">
        <p14:creationId xmlns:p14="http://schemas.microsoft.com/office/powerpoint/2010/main" val="33011262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560BB-B47C-7E18-B09C-179F2AF4D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653C7-8C7F-DBD3-54D0-3368B3DAD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BBBB9-887E-18E3-0B5D-7A1CB5E1BE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D1902FB-64B0-0BC5-B309-77C0B1C0E3C5}"/>
              </a:ext>
            </a:extLst>
          </p:cNvPr>
          <p:cNvSpPr>
            <a:spLocks noGrp="1"/>
          </p:cNvSpPr>
          <p:nvPr>
            <p:ph type="sldNum" sz="quarter" idx="5"/>
          </p:nvPr>
        </p:nvSpPr>
        <p:spPr/>
        <p:txBody>
          <a:bodyPr/>
          <a:lstStyle/>
          <a:p>
            <a:fld id="{10A8952F-1C0B-F641-899D-BA69BEE8A7E7}" type="slidenum">
              <a:rPr lang="es-ES_tradnl" smtClean="0"/>
              <a:t>93</a:t>
            </a:fld>
            <a:endParaRPr lang="es-ES_tradnl"/>
          </a:p>
        </p:txBody>
      </p:sp>
    </p:spTree>
    <p:extLst>
      <p:ext uri="{BB962C8B-B14F-4D97-AF65-F5344CB8AC3E}">
        <p14:creationId xmlns:p14="http://schemas.microsoft.com/office/powerpoint/2010/main" val="325416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9875115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42715-CDD6-4C48-6139-67C3A4A68E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95A4ED-BAF5-F1DF-2DE2-8C7BF32903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864D-67FD-D0E4-5571-31DE482A3A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FA8102A-6D65-1DF4-DD02-E89367AA8BFC}"/>
              </a:ext>
            </a:extLst>
          </p:cNvPr>
          <p:cNvSpPr>
            <a:spLocks noGrp="1"/>
          </p:cNvSpPr>
          <p:nvPr>
            <p:ph type="sldNum" sz="quarter" idx="5"/>
          </p:nvPr>
        </p:nvSpPr>
        <p:spPr/>
        <p:txBody>
          <a:bodyPr/>
          <a:lstStyle/>
          <a:p>
            <a:fld id="{10A8952F-1C0B-F641-899D-BA69BEE8A7E7}" type="slidenum">
              <a:rPr lang="es-ES_tradnl" smtClean="0"/>
              <a:t>94</a:t>
            </a:fld>
            <a:endParaRPr lang="es-ES_tradnl"/>
          </a:p>
        </p:txBody>
      </p:sp>
    </p:spTree>
    <p:extLst>
      <p:ext uri="{BB962C8B-B14F-4D97-AF65-F5344CB8AC3E}">
        <p14:creationId xmlns:p14="http://schemas.microsoft.com/office/powerpoint/2010/main" val="10898936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95</a:t>
            </a:fld>
            <a:endParaRPr lang="es-ES_tradnl"/>
          </a:p>
        </p:txBody>
      </p:sp>
    </p:spTree>
    <p:extLst>
      <p:ext uri="{BB962C8B-B14F-4D97-AF65-F5344CB8AC3E}">
        <p14:creationId xmlns:p14="http://schemas.microsoft.com/office/powerpoint/2010/main" val="1642312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2E867-1398-3B7B-575C-2E873365D3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50068-F827-249C-6335-4BC8AC260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3F941-6075-941E-ECEE-6952BE9793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6DC638DE-8D27-9699-68C1-2A556B388F4B}"/>
              </a:ext>
            </a:extLst>
          </p:cNvPr>
          <p:cNvSpPr>
            <a:spLocks noGrp="1"/>
          </p:cNvSpPr>
          <p:nvPr>
            <p:ph type="sldNum" sz="quarter" idx="5"/>
          </p:nvPr>
        </p:nvSpPr>
        <p:spPr/>
        <p:txBody>
          <a:bodyPr/>
          <a:lstStyle/>
          <a:p>
            <a:fld id="{10A8952F-1C0B-F641-899D-BA69BEE8A7E7}" type="slidenum">
              <a:rPr lang="es-ES_tradnl" smtClean="0"/>
              <a:t>96</a:t>
            </a:fld>
            <a:endParaRPr lang="es-ES_tradnl"/>
          </a:p>
        </p:txBody>
      </p:sp>
    </p:spTree>
    <p:extLst>
      <p:ext uri="{BB962C8B-B14F-4D97-AF65-F5344CB8AC3E}">
        <p14:creationId xmlns:p14="http://schemas.microsoft.com/office/powerpoint/2010/main" val="33893280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87AD4-83C3-630A-9C3D-83E75AE98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E1232-94EE-75CF-450F-4414B8E17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33653-830C-FCCD-F676-8965019C15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CB0DC71-ACBE-16A6-CE17-C33A8FB92BC4}"/>
              </a:ext>
            </a:extLst>
          </p:cNvPr>
          <p:cNvSpPr>
            <a:spLocks noGrp="1"/>
          </p:cNvSpPr>
          <p:nvPr>
            <p:ph type="sldNum" sz="quarter" idx="5"/>
          </p:nvPr>
        </p:nvSpPr>
        <p:spPr/>
        <p:txBody>
          <a:bodyPr/>
          <a:lstStyle/>
          <a:p>
            <a:fld id="{10A8952F-1C0B-F641-899D-BA69BEE8A7E7}" type="slidenum">
              <a:rPr lang="es-ES_tradnl" smtClean="0"/>
              <a:t>97</a:t>
            </a:fld>
            <a:endParaRPr lang="es-ES_tradnl"/>
          </a:p>
        </p:txBody>
      </p:sp>
    </p:spTree>
    <p:extLst>
      <p:ext uri="{BB962C8B-B14F-4D97-AF65-F5344CB8AC3E}">
        <p14:creationId xmlns:p14="http://schemas.microsoft.com/office/powerpoint/2010/main" val="14169725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F8B8B-B91B-89AB-5A38-DEEE3F976B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B9A06-035E-60A4-0A5A-D95ABC3AC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77315-1B78-BC26-110A-73AA8E0ABF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F1E38FE2-C771-EFB2-2643-C6E23932E687}"/>
              </a:ext>
            </a:extLst>
          </p:cNvPr>
          <p:cNvSpPr>
            <a:spLocks noGrp="1"/>
          </p:cNvSpPr>
          <p:nvPr>
            <p:ph type="sldNum" sz="quarter" idx="5"/>
          </p:nvPr>
        </p:nvSpPr>
        <p:spPr/>
        <p:txBody>
          <a:bodyPr/>
          <a:lstStyle/>
          <a:p>
            <a:fld id="{10A8952F-1C0B-F641-899D-BA69BEE8A7E7}" type="slidenum">
              <a:rPr lang="es-ES_tradnl" smtClean="0"/>
              <a:t>98</a:t>
            </a:fld>
            <a:endParaRPr lang="es-ES_tradnl"/>
          </a:p>
        </p:txBody>
      </p:sp>
    </p:spTree>
    <p:extLst>
      <p:ext uri="{BB962C8B-B14F-4D97-AF65-F5344CB8AC3E}">
        <p14:creationId xmlns:p14="http://schemas.microsoft.com/office/powerpoint/2010/main" val="2084881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802164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7/7/24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7/7/24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7/7/24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7/7/24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7/7/24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7/7/24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7/7/24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7/7/24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7/7/24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7/7/24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7/7/24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7/7/24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qr.ae/pKrGd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python.org/3/library/functions.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python.org/3/librar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hyperlink" Target="https://docs.python.org/3/library/" TargetMode="External"/><Relationship Id="rId7"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elcodigoascii.com.ar/"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Python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Aprendizaje Automático</a:t>
            </a:r>
          </a:p>
          <a:p>
            <a:r>
              <a:rPr lang="es-ES_tradnl" dirty="0" err="1">
                <a:solidFill>
                  <a:srgbClr val="FFFFFF"/>
                </a:solidFill>
                <a:latin typeface="+mj-lt"/>
              </a:rPr>
              <a:t>CEIoT</a:t>
            </a:r>
            <a:r>
              <a:rPr lang="es-ES_tradnl" dirty="0">
                <a:solidFill>
                  <a:srgbClr val="FFFFFF"/>
                </a:solidFill>
                <a:latin typeface="+mj-lt"/>
              </a:rPr>
              <a:t>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
        <p:nvSpPr>
          <p:cNvPr id="3" name="Footer Placeholder 4">
            <a:extLst>
              <a:ext uri="{FF2B5EF4-FFF2-40B4-BE49-F238E27FC236}">
                <a16:creationId xmlns:a16="http://schemas.microsoft.com/office/drawing/2014/main" id="{6C55F33C-CAB3-B198-3092-F42B53FB928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1454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4"/>
            <a:ext cx="10591799" cy="3701562"/>
          </a:xfrm>
        </p:spPr>
        <p:txBody>
          <a:bodyPr>
            <a:normAutofit/>
          </a:bodyPr>
          <a:lstStyle/>
          <a:p>
            <a:pPr marL="0" indent="0">
              <a:buNone/>
            </a:pPr>
            <a:r>
              <a:rPr lang="es-ES_tradnl" sz="2400" dirty="0"/>
              <a:t>Vamos a ver tres formas de instalar nuestro entorno de desarrollo:</a:t>
            </a:r>
            <a:br>
              <a:rPr lang="es-ES_tradnl" sz="2400" dirty="0"/>
            </a:br>
            <a:endParaRPr lang="es-ES_tradnl" sz="2400" dirty="0"/>
          </a:p>
          <a:p>
            <a:r>
              <a:rPr lang="es-ES_tradnl" sz="2400" b="1" dirty="0">
                <a:solidFill>
                  <a:schemeClr val="accent3">
                    <a:lumMod val="60000"/>
                    <a:lumOff val="40000"/>
                  </a:schemeClr>
                </a:solidFill>
              </a:rPr>
              <a:t>Modo bebe:          </a:t>
            </a:r>
            <a:r>
              <a:rPr lang="es-ES_tradnl" sz="2400" dirty="0"/>
              <a:t>Usando </a:t>
            </a:r>
            <a:r>
              <a:rPr lang="es-ES_tradnl" sz="2400" b="1" dirty="0">
                <a:solidFill>
                  <a:srgbClr val="FFC000"/>
                </a:solidFill>
              </a:rPr>
              <a:t>Google </a:t>
            </a:r>
            <a:r>
              <a:rPr lang="es-ES_tradnl" sz="2400" b="1" dirty="0" err="1">
                <a:solidFill>
                  <a:srgbClr val="FFC000"/>
                </a:solidFill>
              </a:rPr>
              <a:t>Colab</a:t>
            </a:r>
            <a:r>
              <a:rPr lang="es-ES_tradnl" sz="2400" dirty="0"/>
              <a:t>.</a:t>
            </a:r>
            <a:br>
              <a:rPr lang="es-ES_tradnl" sz="2400" dirty="0"/>
            </a:br>
            <a:endParaRPr lang="es-ES_tradnl" sz="2400" dirty="0"/>
          </a:p>
          <a:p>
            <a:r>
              <a:rPr lang="es-ES_tradnl" sz="2400" b="1" dirty="0">
                <a:solidFill>
                  <a:schemeClr val="accent3">
                    <a:lumMod val="75000"/>
                  </a:schemeClr>
                </a:solidFill>
              </a:rPr>
              <a:t>Modo novato:           </a:t>
            </a:r>
            <a:r>
              <a:rPr lang="es-ES_tradnl" sz="2400" dirty="0"/>
              <a:t>Usando </a:t>
            </a:r>
            <a:r>
              <a:rPr lang="es-ES_tradnl" sz="2400" b="1" dirty="0">
                <a:solidFill>
                  <a:srgbClr val="00B050"/>
                </a:solidFill>
              </a:rPr>
              <a:t>Anaconda</a:t>
            </a:r>
            <a:br>
              <a:rPr lang="es-ES_tradnl" sz="2400" b="1" dirty="0">
                <a:solidFill>
                  <a:schemeClr val="accent3">
                    <a:lumMod val="75000"/>
                  </a:schemeClr>
                </a:solidFill>
              </a:rPr>
            </a:br>
            <a:endParaRPr lang="es-ES_tradnl" sz="2400" b="1" dirty="0">
              <a:solidFill>
                <a:schemeClr val="accent3">
                  <a:lumMod val="75000"/>
                </a:schemeClr>
              </a:solidFill>
            </a:endParaRPr>
          </a:p>
          <a:p>
            <a:r>
              <a:rPr lang="es-ES_tradnl" sz="2400" b="1" dirty="0">
                <a:solidFill>
                  <a:srgbClr val="C00000"/>
                </a:solidFill>
              </a:rPr>
              <a:t>Modo gore:           </a:t>
            </a:r>
            <a:r>
              <a:rPr lang="es-ES_tradnl" sz="2400" dirty="0"/>
              <a:t>Usando un Python + Gestor de paquetes + Administrador          		 	de entorno virtuales</a:t>
            </a:r>
          </a:p>
          <a:p>
            <a:pPr marL="0" indent="0">
              <a:buNone/>
            </a:pPr>
            <a:endParaRPr lang="es-ES_tradnl" sz="2400" dirty="0"/>
          </a:p>
          <a:p>
            <a:pPr marL="0" indent="0">
              <a:buNone/>
            </a:pPr>
            <a:endParaRPr lang="es-ES_tradnl" sz="2400" dirty="0"/>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2689123" y="2791891"/>
            <a:ext cx="700160" cy="904114"/>
          </a:xfrm>
          <a:prstGeom prst="rect">
            <a:avLst/>
          </a:prstGeom>
        </p:spPr>
      </p:pic>
      <p:pic>
        <p:nvPicPr>
          <p:cNvPr id="11" name="Picture 10" descr="A group of cartoon faces&#10;&#10;Description automatically generated">
            <a:extLst>
              <a:ext uri="{FF2B5EF4-FFF2-40B4-BE49-F238E27FC236}">
                <a16:creationId xmlns:a16="http://schemas.microsoft.com/office/drawing/2014/main" id="{8529E095-0FAC-9FC8-0E9C-CDB42A62070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2985246" y="3754502"/>
            <a:ext cx="700159" cy="904112"/>
          </a:xfrm>
          <a:prstGeom prst="rect">
            <a:avLst/>
          </a:prstGeom>
        </p:spPr>
      </p:pic>
      <p:pic>
        <p:nvPicPr>
          <p:cNvPr id="12" name="Picture 11" descr="A group of cartoon faces&#10;&#10;Description automatically generated">
            <a:extLst>
              <a:ext uri="{FF2B5EF4-FFF2-40B4-BE49-F238E27FC236}">
                <a16:creationId xmlns:a16="http://schemas.microsoft.com/office/drawing/2014/main" id="{9AADFB1B-B30A-FBD5-3D3B-E1A02571B06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2732315" y="4775608"/>
            <a:ext cx="700159" cy="904112"/>
          </a:xfrm>
          <a:prstGeom prst="rect">
            <a:avLst/>
          </a:prstGeom>
        </p:spPr>
      </p:pic>
    </p:spTree>
    <p:extLst>
      <p:ext uri="{BB962C8B-B14F-4D97-AF65-F5344CB8AC3E}">
        <p14:creationId xmlns:p14="http://schemas.microsoft.com/office/powerpoint/2010/main" val="118768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Python</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C106-385B-383B-5592-96A8EC35F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E8FD-9C1B-4BF2-8E15-E07ABF3D3282}"/>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C3BE672E-05BD-D6BC-D678-8726AABC033F}"/>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CE14C76D-7545-F991-0184-448D5C79732A}"/>
              </a:ext>
            </a:extLst>
          </p:cNvPr>
          <p:cNvSpPr>
            <a:spLocks noGrp="1"/>
          </p:cNvSpPr>
          <p:nvPr>
            <p:ph idx="1"/>
          </p:nvPr>
        </p:nvSpPr>
        <p:spPr>
          <a:xfrm>
            <a:off x="700635" y="2293126"/>
            <a:ext cx="10691265" cy="3636088"/>
          </a:xfrm>
        </p:spPr>
        <p:txBody>
          <a:bodyPr>
            <a:normAutofit/>
          </a:bodyPr>
          <a:lstStyle/>
          <a:p>
            <a:r>
              <a:rPr lang="es-ES" dirty="0"/>
              <a:t>Python es un lenguaje de alto nivel de programación interpretado cuya filosofía hace hincapié en la legibilidad de su código.</a:t>
            </a:r>
          </a:p>
          <a:p>
            <a:r>
              <a:rPr lang="es-ES" dirty="0"/>
              <a:t>Python es un lenguaje de programación </a:t>
            </a:r>
            <a:r>
              <a:rPr lang="es-ES" b="1" dirty="0">
                <a:solidFill>
                  <a:schemeClr val="accent2">
                    <a:lumMod val="75000"/>
                  </a:schemeClr>
                </a:solidFill>
              </a:rPr>
              <a:t>multiparadigma</a:t>
            </a:r>
            <a:r>
              <a:rPr lang="es-ES" dirty="0"/>
              <a:t>. Permite varios estilos: </a:t>
            </a:r>
            <a:r>
              <a:rPr lang="es-ES" dirty="0">
                <a:solidFill>
                  <a:schemeClr val="accent6">
                    <a:lumMod val="75000"/>
                  </a:schemeClr>
                </a:solidFill>
              </a:rPr>
              <a:t>programación orientada a objetos</a:t>
            </a:r>
            <a:r>
              <a:rPr lang="es-ES" dirty="0"/>
              <a:t>, </a:t>
            </a:r>
            <a:r>
              <a:rPr lang="es-ES" dirty="0">
                <a:solidFill>
                  <a:schemeClr val="tx2">
                    <a:lumMod val="75000"/>
                    <a:lumOff val="25000"/>
                  </a:schemeClr>
                </a:solidFill>
              </a:rPr>
              <a:t>programación imperativa</a:t>
            </a:r>
            <a:r>
              <a:rPr lang="es-ES" dirty="0"/>
              <a:t> y </a:t>
            </a:r>
            <a:r>
              <a:rPr lang="es-ES" dirty="0">
                <a:solidFill>
                  <a:schemeClr val="accent4">
                    <a:lumMod val="75000"/>
                  </a:schemeClr>
                </a:solidFill>
              </a:rPr>
              <a:t>programación funcional</a:t>
            </a:r>
            <a:r>
              <a:rPr lang="es-ES" dirty="0"/>
              <a:t>.</a:t>
            </a:r>
          </a:p>
          <a:p>
            <a:r>
              <a:rPr lang="es-ES" dirty="0"/>
              <a:t>OBS: En el fondo, Python es un lenguaje orientado a objetos, todo, absolutamente todo es un objeto.</a:t>
            </a:r>
          </a:p>
          <a:p>
            <a:r>
              <a:rPr lang="es-ES" dirty="0"/>
              <a:t>Python usa tipado dinámico y conteo de referencias para la gestión de memoria.</a:t>
            </a:r>
          </a:p>
          <a:p>
            <a:r>
              <a:rPr lang="es-ES" dirty="0"/>
              <a:t>Python reemplazó en gran medida a LISP en IA, principalmente por ser multiparadigma.</a:t>
            </a:r>
          </a:p>
        </p:txBody>
      </p:sp>
      <p:sp>
        <p:nvSpPr>
          <p:cNvPr id="3" name="Footer Placeholder 4">
            <a:extLst>
              <a:ext uri="{FF2B5EF4-FFF2-40B4-BE49-F238E27FC236}">
                <a16:creationId xmlns:a16="http://schemas.microsoft.com/office/drawing/2014/main" id="{00DE7964-AD5F-1B02-D398-AA5B713A73F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86072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019F-E23A-25A5-1542-4B15E086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7DC5F-AEF5-A595-8CF7-850E9710DA20}"/>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CB663F93-0956-A559-559D-8BD0A3FE3904}"/>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8" name="Rectangle 7">
            <a:extLst>
              <a:ext uri="{FF2B5EF4-FFF2-40B4-BE49-F238E27FC236}">
                <a16:creationId xmlns:a16="http://schemas.microsoft.com/office/drawing/2014/main" id="{BF149876-40B9-8D0D-BA02-A4D6E8EA3BD9}"/>
              </a:ext>
            </a:extLst>
          </p:cNvPr>
          <p:cNvSpPr/>
          <p:nvPr/>
        </p:nvSpPr>
        <p:spPr>
          <a:xfrm>
            <a:off x="2976112" y="2090405"/>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Edición</a:t>
            </a:r>
          </a:p>
        </p:txBody>
      </p:sp>
      <p:sp>
        <p:nvSpPr>
          <p:cNvPr id="9" name="Rectangle 8">
            <a:extLst>
              <a:ext uri="{FF2B5EF4-FFF2-40B4-BE49-F238E27FC236}">
                <a16:creationId xmlns:a16="http://schemas.microsoft.com/office/drawing/2014/main" id="{062CEF5D-4995-4D3E-4A28-3250B30541EC}"/>
              </a:ext>
            </a:extLst>
          </p:cNvPr>
          <p:cNvSpPr/>
          <p:nvPr/>
        </p:nvSpPr>
        <p:spPr>
          <a:xfrm>
            <a:off x="2976112" y="3007048"/>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Compilación</a:t>
            </a:r>
          </a:p>
        </p:txBody>
      </p:sp>
      <p:sp>
        <p:nvSpPr>
          <p:cNvPr id="10" name="Rectangle 9">
            <a:extLst>
              <a:ext uri="{FF2B5EF4-FFF2-40B4-BE49-F238E27FC236}">
                <a16:creationId xmlns:a16="http://schemas.microsoft.com/office/drawing/2014/main" id="{9A32E946-A586-3C2A-2838-A53BC2098933}"/>
              </a:ext>
            </a:extLst>
          </p:cNvPr>
          <p:cNvSpPr/>
          <p:nvPr/>
        </p:nvSpPr>
        <p:spPr>
          <a:xfrm>
            <a:off x="2976112" y="3919296"/>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Montaje</a:t>
            </a:r>
          </a:p>
        </p:txBody>
      </p:sp>
      <p:sp>
        <p:nvSpPr>
          <p:cNvPr id="11" name="Rectangle 10">
            <a:extLst>
              <a:ext uri="{FF2B5EF4-FFF2-40B4-BE49-F238E27FC236}">
                <a16:creationId xmlns:a16="http://schemas.microsoft.com/office/drawing/2014/main" id="{3228B403-56DA-4ED7-9B38-0D86313FF79C}"/>
              </a:ext>
            </a:extLst>
          </p:cNvPr>
          <p:cNvSpPr/>
          <p:nvPr/>
        </p:nvSpPr>
        <p:spPr>
          <a:xfrm>
            <a:off x="2976112" y="4831544"/>
            <a:ext cx="1820174" cy="4054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Ejecución</a:t>
            </a:r>
          </a:p>
        </p:txBody>
      </p:sp>
      <p:sp>
        <p:nvSpPr>
          <p:cNvPr id="12" name="Rectangle 11">
            <a:extLst>
              <a:ext uri="{FF2B5EF4-FFF2-40B4-BE49-F238E27FC236}">
                <a16:creationId xmlns:a16="http://schemas.microsoft.com/office/drawing/2014/main" id="{B907FE17-4C04-4A87-59E5-E0D0DDCC7406}"/>
              </a:ext>
            </a:extLst>
          </p:cNvPr>
          <p:cNvSpPr/>
          <p:nvPr/>
        </p:nvSpPr>
        <p:spPr>
          <a:xfrm>
            <a:off x="5466269" y="241356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fuente</a:t>
            </a:r>
          </a:p>
        </p:txBody>
      </p:sp>
      <p:sp>
        <p:nvSpPr>
          <p:cNvPr id="13" name="Rectangle 12">
            <a:extLst>
              <a:ext uri="{FF2B5EF4-FFF2-40B4-BE49-F238E27FC236}">
                <a16:creationId xmlns:a16="http://schemas.microsoft.com/office/drawing/2014/main" id="{9EE7E0DC-AB85-BF71-D3B2-91F49614F3ED}"/>
              </a:ext>
            </a:extLst>
          </p:cNvPr>
          <p:cNvSpPr/>
          <p:nvPr/>
        </p:nvSpPr>
        <p:spPr>
          <a:xfrm>
            <a:off x="5466269" y="335963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objeto</a:t>
            </a:r>
          </a:p>
        </p:txBody>
      </p:sp>
      <p:sp>
        <p:nvSpPr>
          <p:cNvPr id="14" name="Rectangle 13">
            <a:extLst>
              <a:ext uri="{FF2B5EF4-FFF2-40B4-BE49-F238E27FC236}">
                <a16:creationId xmlns:a16="http://schemas.microsoft.com/office/drawing/2014/main" id="{B9A0800A-001A-5D1E-61CB-28660B679124}"/>
              </a:ext>
            </a:extLst>
          </p:cNvPr>
          <p:cNvSpPr/>
          <p:nvPr/>
        </p:nvSpPr>
        <p:spPr>
          <a:xfrm>
            <a:off x="5466269" y="4305701"/>
            <a:ext cx="1820174" cy="69264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Programa ejecutable</a:t>
            </a:r>
          </a:p>
        </p:txBody>
      </p:sp>
      <p:sp>
        <p:nvSpPr>
          <p:cNvPr id="16" name="Rounded Rectangle 15">
            <a:extLst>
              <a:ext uri="{FF2B5EF4-FFF2-40B4-BE49-F238E27FC236}">
                <a16:creationId xmlns:a16="http://schemas.microsoft.com/office/drawing/2014/main" id="{3AFD4278-A1FD-7223-BF6C-7B76543C75B4}"/>
              </a:ext>
            </a:extLst>
          </p:cNvPr>
          <p:cNvSpPr/>
          <p:nvPr/>
        </p:nvSpPr>
        <p:spPr>
          <a:xfrm>
            <a:off x="1092678" y="209040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Editor</a:t>
            </a:r>
          </a:p>
        </p:txBody>
      </p:sp>
      <p:sp>
        <p:nvSpPr>
          <p:cNvPr id="17" name="Rounded Rectangle 16">
            <a:extLst>
              <a:ext uri="{FF2B5EF4-FFF2-40B4-BE49-F238E27FC236}">
                <a16:creationId xmlns:a16="http://schemas.microsoft.com/office/drawing/2014/main" id="{74E943DC-364D-315A-C8C4-50F1C11C6E97}"/>
              </a:ext>
            </a:extLst>
          </p:cNvPr>
          <p:cNvSpPr/>
          <p:nvPr/>
        </p:nvSpPr>
        <p:spPr>
          <a:xfrm>
            <a:off x="1092678" y="3007048"/>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Compilador</a:t>
            </a:r>
          </a:p>
        </p:txBody>
      </p:sp>
      <p:sp>
        <p:nvSpPr>
          <p:cNvPr id="18" name="Rounded Rectangle 17">
            <a:extLst>
              <a:ext uri="{FF2B5EF4-FFF2-40B4-BE49-F238E27FC236}">
                <a16:creationId xmlns:a16="http://schemas.microsoft.com/office/drawing/2014/main" id="{8F486B39-DB78-5F1C-F6B8-C337FF75E240}"/>
              </a:ext>
            </a:extLst>
          </p:cNvPr>
          <p:cNvSpPr/>
          <p:nvPr/>
        </p:nvSpPr>
        <p:spPr>
          <a:xfrm>
            <a:off x="1092678" y="3922549"/>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err="1"/>
              <a:t>Linker</a:t>
            </a:r>
            <a:endParaRPr lang="es-ES_tradnl" dirty="0"/>
          </a:p>
        </p:txBody>
      </p:sp>
      <p:cxnSp>
        <p:nvCxnSpPr>
          <p:cNvPr id="20" name="Straight Arrow Connector 19">
            <a:extLst>
              <a:ext uri="{FF2B5EF4-FFF2-40B4-BE49-F238E27FC236}">
                <a16:creationId xmlns:a16="http://schemas.microsoft.com/office/drawing/2014/main" id="{719F7C3B-78BE-8AC9-A2F3-EEAA0A0A3B03}"/>
              </a:ext>
            </a:extLst>
          </p:cNvPr>
          <p:cNvCxnSpPr>
            <a:stCxn id="8" idx="3"/>
            <a:endCxn id="12" idx="1"/>
          </p:cNvCxnSpPr>
          <p:nvPr/>
        </p:nvCxnSpPr>
        <p:spPr>
          <a:xfrm>
            <a:off x="4796286" y="2293126"/>
            <a:ext cx="669983" cy="46676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443369-EEFD-3E38-94C4-D329AAA2501C}"/>
              </a:ext>
            </a:extLst>
          </p:cNvPr>
          <p:cNvCxnSpPr>
            <a:stCxn id="12" idx="1"/>
            <a:endCxn id="9" idx="3"/>
          </p:cNvCxnSpPr>
          <p:nvPr/>
        </p:nvCxnSpPr>
        <p:spPr>
          <a:xfrm flipH="1">
            <a:off x="4796286" y="2759886"/>
            <a:ext cx="669983" cy="44988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82C58E5D-0EBB-F7E1-C6C5-A43462DED7B0}"/>
              </a:ext>
            </a:extLst>
          </p:cNvPr>
          <p:cNvCxnSpPr>
            <a:stCxn id="9" idx="3"/>
            <a:endCxn id="13" idx="1"/>
          </p:cNvCxnSpPr>
          <p:nvPr/>
        </p:nvCxnSpPr>
        <p:spPr>
          <a:xfrm>
            <a:off x="4796286" y="3209769"/>
            <a:ext cx="669983" cy="496187"/>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69FABB9D-A125-C46D-38DF-FE31B92060BE}"/>
              </a:ext>
            </a:extLst>
          </p:cNvPr>
          <p:cNvCxnSpPr>
            <a:stCxn id="13" idx="1"/>
            <a:endCxn id="10" idx="3"/>
          </p:cNvCxnSpPr>
          <p:nvPr/>
        </p:nvCxnSpPr>
        <p:spPr>
          <a:xfrm flipH="1">
            <a:off x="4796286" y="3705956"/>
            <a:ext cx="669983" cy="41606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A4C1FB32-97A2-7128-7DA8-D9B23B6C0BC4}"/>
              </a:ext>
            </a:extLst>
          </p:cNvPr>
          <p:cNvCxnSpPr>
            <a:stCxn id="10" idx="3"/>
            <a:endCxn id="14" idx="1"/>
          </p:cNvCxnSpPr>
          <p:nvPr/>
        </p:nvCxnSpPr>
        <p:spPr>
          <a:xfrm>
            <a:off x="4796286" y="4122017"/>
            <a:ext cx="669983" cy="5300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A1A9A5C3-A388-AEBC-B8CC-609FD6EBE87A}"/>
              </a:ext>
            </a:extLst>
          </p:cNvPr>
          <p:cNvCxnSpPr>
            <a:stCxn id="14" idx="1"/>
            <a:endCxn id="11" idx="3"/>
          </p:cNvCxnSpPr>
          <p:nvPr/>
        </p:nvCxnSpPr>
        <p:spPr>
          <a:xfrm flipH="1">
            <a:off x="4796286" y="4652026"/>
            <a:ext cx="669983" cy="38223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31" name="Rectangle 30">
            <a:extLst>
              <a:ext uri="{FF2B5EF4-FFF2-40B4-BE49-F238E27FC236}">
                <a16:creationId xmlns:a16="http://schemas.microsoft.com/office/drawing/2014/main" id="{3C50660A-2082-5320-D8BB-AA0A1025B446}"/>
              </a:ext>
            </a:extLst>
          </p:cNvPr>
          <p:cNvSpPr/>
          <p:nvPr/>
        </p:nvSpPr>
        <p:spPr>
          <a:xfrm>
            <a:off x="8925463" y="2221028"/>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Código fuente</a:t>
            </a:r>
          </a:p>
        </p:txBody>
      </p:sp>
      <p:sp>
        <p:nvSpPr>
          <p:cNvPr id="32" name="Rectangle 31">
            <a:extLst>
              <a:ext uri="{FF2B5EF4-FFF2-40B4-BE49-F238E27FC236}">
                <a16:creationId xmlns:a16="http://schemas.microsoft.com/office/drawing/2014/main" id="{9EDE47E8-CF2C-03F6-F366-903A3342D328}"/>
              </a:ext>
            </a:extLst>
          </p:cNvPr>
          <p:cNvSpPr/>
          <p:nvPr/>
        </p:nvSpPr>
        <p:spPr>
          <a:xfrm>
            <a:off x="8925463" y="4150497"/>
            <a:ext cx="1820174" cy="692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Traducción Ejecución</a:t>
            </a:r>
          </a:p>
        </p:txBody>
      </p:sp>
      <p:sp>
        <p:nvSpPr>
          <p:cNvPr id="34" name="Rounded Rectangle 33">
            <a:extLst>
              <a:ext uri="{FF2B5EF4-FFF2-40B4-BE49-F238E27FC236}">
                <a16:creationId xmlns:a16="http://schemas.microsoft.com/office/drawing/2014/main" id="{A5E1C8D2-2BD2-BBDC-42A7-DA55F83CE2BC}"/>
              </a:ext>
            </a:extLst>
          </p:cNvPr>
          <p:cNvSpPr/>
          <p:nvPr/>
        </p:nvSpPr>
        <p:spPr>
          <a:xfrm>
            <a:off x="8925463" y="3331615"/>
            <a:ext cx="1820174" cy="405442"/>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Intérprete</a:t>
            </a:r>
          </a:p>
        </p:txBody>
      </p:sp>
      <p:cxnSp>
        <p:nvCxnSpPr>
          <p:cNvPr id="36" name="Straight Arrow Connector 35">
            <a:extLst>
              <a:ext uri="{FF2B5EF4-FFF2-40B4-BE49-F238E27FC236}">
                <a16:creationId xmlns:a16="http://schemas.microsoft.com/office/drawing/2014/main" id="{5A5E0130-B106-E5E8-2052-9069E3D3B902}"/>
              </a:ext>
            </a:extLst>
          </p:cNvPr>
          <p:cNvCxnSpPr>
            <a:stCxn id="31" idx="2"/>
            <a:endCxn id="34" idx="0"/>
          </p:cNvCxnSpPr>
          <p:nvPr/>
        </p:nvCxnSpPr>
        <p:spPr>
          <a:xfrm>
            <a:off x="9835550" y="2913676"/>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7BB564C2-482A-7073-609A-75A2804694AC}"/>
              </a:ext>
            </a:extLst>
          </p:cNvPr>
          <p:cNvCxnSpPr/>
          <p:nvPr/>
        </p:nvCxnSpPr>
        <p:spPr>
          <a:xfrm>
            <a:off x="9834113" y="3737057"/>
            <a:ext cx="0" cy="417939"/>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38" name="TextBox 37">
            <a:extLst>
              <a:ext uri="{FF2B5EF4-FFF2-40B4-BE49-F238E27FC236}">
                <a16:creationId xmlns:a16="http://schemas.microsoft.com/office/drawing/2014/main" id="{132C5F67-AD26-619C-ADDC-509E2156155A}"/>
              </a:ext>
            </a:extLst>
          </p:cNvPr>
          <p:cNvSpPr txBox="1"/>
          <p:nvPr/>
        </p:nvSpPr>
        <p:spPr>
          <a:xfrm>
            <a:off x="4002656" y="5549649"/>
            <a:ext cx="1311578" cy="369332"/>
          </a:xfrm>
          <a:prstGeom prst="rect">
            <a:avLst/>
          </a:prstGeom>
          <a:noFill/>
        </p:spPr>
        <p:txBody>
          <a:bodyPr wrap="none" rtlCol="0">
            <a:spAutoFit/>
          </a:bodyPr>
          <a:lstStyle/>
          <a:p>
            <a:r>
              <a:rPr lang="es-ES_tradnl" b="1" dirty="0"/>
              <a:t>Compilado</a:t>
            </a:r>
          </a:p>
        </p:txBody>
      </p:sp>
      <p:sp>
        <p:nvSpPr>
          <p:cNvPr id="39" name="TextBox 38">
            <a:extLst>
              <a:ext uri="{FF2B5EF4-FFF2-40B4-BE49-F238E27FC236}">
                <a16:creationId xmlns:a16="http://schemas.microsoft.com/office/drawing/2014/main" id="{0D2B93F9-C379-5D05-5136-58493F87FAFF}"/>
              </a:ext>
            </a:extLst>
          </p:cNvPr>
          <p:cNvSpPr txBox="1"/>
          <p:nvPr/>
        </p:nvSpPr>
        <p:spPr>
          <a:xfrm>
            <a:off x="9133312" y="5550250"/>
            <a:ext cx="1454309" cy="369332"/>
          </a:xfrm>
          <a:prstGeom prst="rect">
            <a:avLst/>
          </a:prstGeom>
          <a:noFill/>
        </p:spPr>
        <p:txBody>
          <a:bodyPr wrap="none" rtlCol="0">
            <a:spAutoFit/>
          </a:bodyPr>
          <a:lstStyle/>
          <a:p>
            <a:r>
              <a:rPr lang="es-ES_tradnl" b="1" dirty="0"/>
              <a:t>Interpretado</a:t>
            </a:r>
          </a:p>
        </p:txBody>
      </p:sp>
      <p:sp>
        <p:nvSpPr>
          <p:cNvPr id="3" name="Footer Placeholder 4">
            <a:extLst>
              <a:ext uri="{FF2B5EF4-FFF2-40B4-BE49-F238E27FC236}">
                <a16:creationId xmlns:a16="http://schemas.microsoft.com/office/drawing/2014/main" id="{4343F4E0-9A7C-B85B-4775-3D942F3974C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15913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91683-403A-61FE-378A-68B6D415C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53167-045A-94AD-423D-AA4246CED269}"/>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63CFED2B-36C6-EC9E-2D5E-631313B73B93}"/>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CD68DDCA-ED7E-3668-61EC-43800BAD93F0}"/>
              </a:ext>
            </a:extLst>
          </p:cNvPr>
          <p:cNvSpPr>
            <a:spLocks noGrp="1"/>
          </p:cNvSpPr>
          <p:nvPr>
            <p:ph idx="1"/>
          </p:nvPr>
        </p:nvSpPr>
        <p:spPr>
          <a:xfrm>
            <a:off x="700635" y="2293126"/>
            <a:ext cx="10691265" cy="3636088"/>
          </a:xfrm>
        </p:spPr>
        <p:txBody>
          <a:bodyPr>
            <a:normAutofit/>
          </a:bodyPr>
          <a:lstStyle/>
          <a:p>
            <a:pPr marL="0" indent="0">
              <a:buNone/>
            </a:pPr>
            <a:r>
              <a:rPr lang="es-ES" dirty="0"/>
              <a:t>Python es uno de los lenguajes más usados en Ciencia de datos. ¿Por qué?</a:t>
            </a:r>
          </a:p>
          <a:p>
            <a:r>
              <a:rPr lang="es-ES" dirty="0"/>
              <a:t>Porque tiene una sintaxis simple y es fácil de adaptar para quienes no vienen de ambientes de ingeniería o ciencia de la informática.</a:t>
            </a:r>
          </a:p>
          <a:p>
            <a:endParaRPr lang="es-ES" dirty="0"/>
          </a:p>
        </p:txBody>
      </p:sp>
      <p:sp>
        <p:nvSpPr>
          <p:cNvPr id="3" name="Footer Placeholder 4">
            <a:extLst>
              <a:ext uri="{FF2B5EF4-FFF2-40B4-BE49-F238E27FC236}">
                <a16:creationId xmlns:a16="http://schemas.microsoft.com/office/drawing/2014/main" id="{E5E1B55E-0585-3CE8-2626-517D229769F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49183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F0DCB-4C2D-B73F-37AE-6A889FB59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FC58F-3EA1-4D6C-44B2-B7550691395D}"/>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36E9CA19-5D18-2D5E-02D9-45972DA8971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779506BE-E5F0-D924-2AEF-50A5C438174C}"/>
              </a:ext>
            </a:extLst>
          </p:cNvPr>
          <p:cNvSpPr>
            <a:spLocks noGrp="1"/>
          </p:cNvSpPr>
          <p:nvPr>
            <p:ph idx="1"/>
          </p:nvPr>
        </p:nvSpPr>
        <p:spPr>
          <a:xfrm>
            <a:off x="700635" y="2293126"/>
            <a:ext cx="10691265" cy="3636088"/>
          </a:xfrm>
        </p:spPr>
        <p:txBody>
          <a:bodyPr>
            <a:normAutofit/>
          </a:bodyPr>
          <a:lstStyle/>
          <a:p>
            <a:pPr marL="0" indent="0">
              <a:buNone/>
            </a:pPr>
            <a:r>
              <a:rPr lang="es-ES" dirty="0"/>
              <a:t>Python es famoso por ser lento comparado con lenguajes como C++, por qué se usa en Machine </a:t>
            </a:r>
            <a:r>
              <a:rPr lang="es-ES" dirty="0" err="1"/>
              <a:t>Learning</a:t>
            </a:r>
            <a:r>
              <a:rPr lang="es-ES" dirty="0"/>
              <a:t> o IA?</a:t>
            </a:r>
          </a:p>
          <a:p>
            <a:r>
              <a:rPr lang="es-ES" dirty="0"/>
              <a:t>La respuesta es que no se usa librerías hechas Python. Ninguna de las bibliotecas que se utilizan está realmente escrita en Python. </a:t>
            </a:r>
          </a:p>
          <a:p>
            <a:r>
              <a:rPr lang="es-ES" dirty="0"/>
              <a:t>Casi siempre están escritos en Fortran o C++ y simplemente interactúan con Python a través de algún </a:t>
            </a:r>
            <a:r>
              <a:rPr lang="es-ES" dirty="0" err="1"/>
              <a:t>wrapper</a:t>
            </a:r>
            <a:r>
              <a:rPr lang="es-ES" dirty="0"/>
              <a:t>.</a:t>
            </a:r>
          </a:p>
          <a:p>
            <a:r>
              <a:rPr lang="es-ES" dirty="0"/>
              <a:t>La velocidad de Python es irrelevante si solo se interactúa con las librerías escritas en un C++ altamente optimizado.</a:t>
            </a:r>
          </a:p>
          <a:p>
            <a:pPr marL="0" indent="0" algn="r">
              <a:buNone/>
            </a:pPr>
            <a:r>
              <a:rPr lang="es-ES" b="1" dirty="0"/>
              <a:t>Fuente: </a:t>
            </a:r>
            <a:r>
              <a:rPr lang="es-ES" dirty="0">
                <a:hlinkClick r:id="rId3"/>
              </a:rPr>
              <a:t>https://</a:t>
            </a:r>
            <a:r>
              <a:rPr lang="es-ES" dirty="0" err="1">
                <a:hlinkClick r:id="rId3"/>
              </a:rPr>
              <a:t>qr.ae</a:t>
            </a:r>
            <a:r>
              <a:rPr lang="es-ES" dirty="0">
                <a:hlinkClick r:id="rId3"/>
              </a:rPr>
              <a:t>/</a:t>
            </a:r>
            <a:r>
              <a:rPr lang="es-ES" dirty="0" err="1">
                <a:hlinkClick r:id="rId3"/>
              </a:rPr>
              <a:t>pKrGdr</a:t>
            </a:r>
            <a:endParaRPr lang="es-ES" dirty="0"/>
          </a:p>
        </p:txBody>
      </p:sp>
      <p:sp>
        <p:nvSpPr>
          <p:cNvPr id="3" name="Footer Placeholder 4">
            <a:extLst>
              <a:ext uri="{FF2B5EF4-FFF2-40B4-BE49-F238E27FC236}">
                <a16:creationId xmlns:a16="http://schemas.microsoft.com/office/drawing/2014/main" id="{97D8860B-6EC8-6E6B-A784-9231B475091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91769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DBFC0-D212-1E60-63BA-5F10F2BDE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7AA2A-987F-8F3D-ED07-F2C89A93689A}"/>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9E1C34CE-FF29-7171-CA0D-96FF520A3B9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183D2C57-CD07-3F62-A6F0-70776BFBADF0}"/>
              </a:ext>
            </a:extLst>
          </p:cNvPr>
          <p:cNvSpPr>
            <a:spLocks noGrp="1"/>
          </p:cNvSpPr>
          <p:nvPr>
            <p:ph idx="1"/>
          </p:nvPr>
        </p:nvSpPr>
        <p:spPr>
          <a:xfrm>
            <a:off x="700635" y="2293126"/>
            <a:ext cx="10691265" cy="3636088"/>
          </a:xfrm>
        </p:spPr>
        <p:txBody>
          <a:bodyPr>
            <a:normAutofit/>
          </a:bodyPr>
          <a:lstStyle/>
          <a:p>
            <a:r>
              <a:rPr lang="es-ES" dirty="0"/>
              <a:t>Python posee un</a:t>
            </a:r>
            <a:r>
              <a:rPr lang="es-ES" dirty="0">
                <a:solidFill>
                  <a:schemeClr val="accent6">
                    <a:lumMod val="60000"/>
                    <a:lumOff val="40000"/>
                  </a:schemeClr>
                </a:solidFill>
              </a:rPr>
              <a:t> </a:t>
            </a:r>
            <a:r>
              <a:rPr lang="es-ES" b="1" dirty="0">
                <a:solidFill>
                  <a:schemeClr val="accent6">
                    <a:lumMod val="60000"/>
                    <a:lumOff val="40000"/>
                  </a:schemeClr>
                </a:solidFill>
              </a:rPr>
              <a:t>modo interactivo</a:t>
            </a:r>
            <a:r>
              <a:rPr lang="es-ES" dirty="0"/>
              <a:t>: Se escriben las instrucciones en una especie de intérprete de comandos. Las expresiones pueden ser introducidas una a una.</a:t>
            </a:r>
          </a:p>
        </p:txBody>
      </p:sp>
      <p:sp>
        <p:nvSpPr>
          <p:cNvPr id="3" name="TextBox 2">
            <a:extLst>
              <a:ext uri="{FF2B5EF4-FFF2-40B4-BE49-F238E27FC236}">
                <a16:creationId xmlns:a16="http://schemas.microsoft.com/office/drawing/2014/main" id="{FF1ADB86-DCE3-C610-3F39-837D630FC3C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7" name="Picture 6">
            <a:extLst>
              <a:ext uri="{FF2B5EF4-FFF2-40B4-BE49-F238E27FC236}">
                <a16:creationId xmlns:a16="http://schemas.microsoft.com/office/drawing/2014/main" id="{EBBCBEA9-4191-E2ED-C9B2-F2DE5D95B967}"/>
              </a:ext>
            </a:extLst>
          </p:cNvPr>
          <p:cNvPicPr>
            <a:picLocks noChangeAspect="1"/>
          </p:cNvPicPr>
          <p:nvPr/>
        </p:nvPicPr>
        <p:blipFill>
          <a:blip r:embed="rId3"/>
          <a:stretch>
            <a:fillRect/>
          </a:stretch>
        </p:blipFill>
        <p:spPr>
          <a:xfrm>
            <a:off x="2209800" y="3430148"/>
            <a:ext cx="7772400" cy="1746528"/>
          </a:xfrm>
          <a:prstGeom prst="rect">
            <a:avLst/>
          </a:prstGeom>
        </p:spPr>
      </p:pic>
      <p:sp>
        <p:nvSpPr>
          <p:cNvPr id="8" name="Footer Placeholder 4">
            <a:extLst>
              <a:ext uri="{FF2B5EF4-FFF2-40B4-BE49-F238E27FC236}">
                <a16:creationId xmlns:a16="http://schemas.microsoft.com/office/drawing/2014/main" id="{5EAFB000-8459-7486-C55F-88D5B73280A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05269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D7AB-D650-7EAC-FF71-CE95689DA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7F0D-C054-1DF1-8250-FD48385F0EDB}"/>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7C76A7B6-4E43-349C-6B23-65D078CFF701}"/>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4" name="Content Placeholder 3">
            <a:extLst>
              <a:ext uri="{FF2B5EF4-FFF2-40B4-BE49-F238E27FC236}">
                <a16:creationId xmlns:a16="http://schemas.microsoft.com/office/drawing/2014/main" id="{41359A14-C2AA-7E72-A0E0-39ED761CB34C}"/>
              </a:ext>
            </a:extLst>
          </p:cNvPr>
          <p:cNvSpPr>
            <a:spLocks noGrp="1"/>
          </p:cNvSpPr>
          <p:nvPr>
            <p:ph idx="1"/>
          </p:nvPr>
        </p:nvSpPr>
        <p:spPr>
          <a:xfrm>
            <a:off x="700635" y="2293126"/>
            <a:ext cx="10691265" cy="3636088"/>
          </a:xfrm>
        </p:spPr>
        <p:txBody>
          <a:bodyPr>
            <a:normAutofit/>
          </a:bodyPr>
          <a:lstStyle/>
          <a:p>
            <a:r>
              <a:rPr lang="es-ES" b="1" dirty="0" err="1">
                <a:solidFill>
                  <a:schemeClr val="accent3">
                    <a:lumMod val="75000"/>
                  </a:schemeClr>
                </a:solidFill>
              </a:rPr>
              <a:t>iPython</a:t>
            </a:r>
            <a:r>
              <a:rPr lang="es-ES" dirty="0"/>
              <a:t> (Parte de </a:t>
            </a:r>
            <a:r>
              <a:rPr lang="es-ES" dirty="0" err="1"/>
              <a:t>SciPy</a:t>
            </a:r>
            <a:r>
              <a:rPr lang="es-ES" dirty="0"/>
              <a:t>): Extiende la capacidad del modo interactivo y provee un </a:t>
            </a:r>
            <a:r>
              <a:rPr lang="es-ES" dirty="0" err="1"/>
              <a:t>kernel</a:t>
            </a:r>
            <a:r>
              <a:rPr lang="es-ES" dirty="0"/>
              <a:t> para </a:t>
            </a:r>
            <a:r>
              <a:rPr lang="es-ES" dirty="0" err="1"/>
              <a:t>Jupyter</a:t>
            </a:r>
            <a:endParaRPr lang="es-ES" dirty="0"/>
          </a:p>
        </p:txBody>
      </p:sp>
      <p:sp>
        <p:nvSpPr>
          <p:cNvPr id="3" name="TextBox 2">
            <a:extLst>
              <a:ext uri="{FF2B5EF4-FFF2-40B4-BE49-F238E27FC236}">
                <a16:creationId xmlns:a16="http://schemas.microsoft.com/office/drawing/2014/main" id="{B8036413-072D-C924-D2E7-D2D1EF00F7E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Modo interactivo</a:t>
            </a:r>
          </a:p>
        </p:txBody>
      </p:sp>
      <p:pic>
        <p:nvPicPr>
          <p:cNvPr id="8" name="Picture 7">
            <a:extLst>
              <a:ext uri="{FF2B5EF4-FFF2-40B4-BE49-F238E27FC236}">
                <a16:creationId xmlns:a16="http://schemas.microsoft.com/office/drawing/2014/main" id="{32083A22-4D38-2BBA-2A14-52C46C4979A1}"/>
              </a:ext>
            </a:extLst>
          </p:cNvPr>
          <p:cNvPicPr>
            <a:picLocks noChangeAspect="1"/>
          </p:cNvPicPr>
          <p:nvPr/>
        </p:nvPicPr>
        <p:blipFill>
          <a:blip r:embed="rId3"/>
          <a:stretch>
            <a:fillRect/>
          </a:stretch>
        </p:blipFill>
        <p:spPr>
          <a:xfrm>
            <a:off x="2528979" y="3196224"/>
            <a:ext cx="7772400" cy="2771744"/>
          </a:xfrm>
          <a:prstGeom prst="rect">
            <a:avLst/>
          </a:prstGeom>
        </p:spPr>
      </p:pic>
      <p:sp>
        <p:nvSpPr>
          <p:cNvPr id="7" name="Footer Placeholder 4">
            <a:extLst>
              <a:ext uri="{FF2B5EF4-FFF2-40B4-BE49-F238E27FC236}">
                <a16:creationId xmlns:a16="http://schemas.microsoft.com/office/drawing/2014/main" id="{F1564337-6445-E271-0FFF-92706B1DD19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60898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345DF-4481-7293-F804-A5252C2DA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BEE3F-BADC-5005-4C2A-A2164317488F}"/>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1760CA02-6C9C-75ED-88E5-1D3C9C9090A2}"/>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60525F52-FD5E-1912-4502-69D2974079E6}"/>
              </a:ext>
            </a:extLst>
          </p:cNvPr>
          <p:cNvSpPr>
            <a:spLocks noGrp="1"/>
          </p:cNvSpPr>
          <p:nvPr>
            <p:ph idx="1"/>
          </p:nvPr>
        </p:nvSpPr>
        <p:spPr>
          <a:xfrm>
            <a:off x="700636" y="2293126"/>
            <a:ext cx="7304678" cy="3636088"/>
          </a:xfrm>
        </p:spPr>
        <p:txBody>
          <a:bodyPr>
            <a:normAutofit/>
          </a:bodyPr>
          <a:lstStyle/>
          <a:p>
            <a:r>
              <a:rPr lang="es-ES" dirty="0"/>
              <a:t>Es un entorno computacional interactivo basado en la web para crear documentos de notebook.</a:t>
            </a:r>
          </a:p>
          <a:p>
            <a:r>
              <a:rPr lang="es-ES" dirty="0" err="1"/>
              <a:t>Jupyter</a:t>
            </a:r>
            <a:r>
              <a:rPr lang="es-ES" dirty="0"/>
              <a:t> Notebook es similar a la interfaz de notebook de otros programas como Maple, </a:t>
            </a:r>
            <a:r>
              <a:rPr lang="es-ES" dirty="0" err="1"/>
              <a:t>Mathematica</a:t>
            </a:r>
            <a:r>
              <a:rPr lang="es-ES" dirty="0"/>
              <a:t> y </a:t>
            </a:r>
            <a:r>
              <a:rPr lang="es-ES" dirty="0" err="1"/>
              <a:t>SageMath</a:t>
            </a:r>
            <a:r>
              <a:rPr lang="es-ES" dirty="0"/>
              <a:t>, un estilo de interfaz computacional que se originó con </a:t>
            </a:r>
            <a:r>
              <a:rPr lang="es-ES" b="1" dirty="0" err="1">
                <a:solidFill>
                  <a:schemeClr val="accent2">
                    <a:lumMod val="75000"/>
                  </a:schemeClr>
                </a:solidFill>
              </a:rPr>
              <a:t>Mathematica</a:t>
            </a:r>
            <a:r>
              <a:rPr lang="es-ES" dirty="0"/>
              <a:t> en la década de 1980.</a:t>
            </a:r>
          </a:p>
        </p:txBody>
      </p:sp>
      <p:sp>
        <p:nvSpPr>
          <p:cNvPr id="3" name="TextBox 2">
            <a:extLst>
              <a:ext uri="{FF2B5EF4-FFF2-40B4-BE49-F238E27FC236}">
                <a16:creationId xmlns:a16="http://schemas.microsoft.com/office/drawing/2014/main" id="{90B2292B-6B60-D0ED-CEAF-722B0B468CA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20E51A69-B93D-447E-B257-392BCE42B556}"/>
              </a:ext>
            </a:extLst>
          </p:cNvPr>
          <p:cNvPicPr>
            <a:picLocks noChangeAspect="1"/>
          </p:cNvPicPr>
          <p:nvPr/>
        </p:nvPicPr>
        <p:blipFill>
          <a:blip r:embed="rId3"/>
          <a:stretch>
            <a:fillRect/>
          </a:stretch>
        </p:blipFill>
        <p:spPr>
          <a:xfrm>
            <a:off x="8177571" y="1912156"/>
            <a:ext cx="3214329" cy="3726612"/>
          </a:xfrm>
          <a:prstGeom prst="rect">
            <a:avLst/>
          </a:prstGeom>
        </p:spPr>
      </p:pic>
      <p:sp>
        <p:nvSpPr>
          <p:cNvPr id="8" name="Footer Placeholder 4">
            <a:extLst>
              <a:ext uri="{FF2B5EF4-FFF2-40B4-BE49-F238E27FC236}">
                <a16:creationId xmlns:a16="http://schemas.microsoft.com/office/drawing/2014/main" id="{3423C465-57D1-D73A-70A2-69BB34A3F18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9777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3791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930B-BE23-5558-47A1-5EDFDC2B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1E8F8-706E-99DD-DE2F-4FF850D726D0}"/>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1FF07276-F785-CD43-581A-F515E768C36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3" name="TextBox 2">
            <a:extLst>
              <a:ext uri="{FF2B5EF4-FFF2-40B4-BE49-F238E27FC236}">
                <a16:creationId xmlns:a16="http://schemas.microsoft.com/office/drawing/2014/main" id="{E3C84D6A-CE59-B3C3-BC50-C6E1BAD62F1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Jupyter</a:t>
            </a:r>
            <a:r>
              <a:rPr lang="es-ES_tradnl" sz="2400" dirty="0">
                <a:latin typeface="+mj-lt"/>
              </a:rPr>
              <a:t> Notebook</a:t>
            </a:r>
          </a:p>
        </p:txBody>
      </p:sp>
      <p:pic>
        <p:nvPicPr>
          <p:cNvPr id="7" name="Picture 6">
            <a:extLst>
              <a:ext uri="{FF2B5EF4-FFF2-40B4-BE49-F238E27FC236}">
                <a16:creationId xmlns:a16="http://schemas.microsoft.com/office/drawing/2014/main" id="{C078F920-E509-A31B-08F4-9B223BB180C4}"/>
              </a:ext>
            </a:extLst>
          </p:cNvPr>
          <p:cNvPicPr>
            <a:picLocks noChangeAspect="1"/>
          </p:cNvPicPr>
          <p:nvPr/>
        </p:nvPicPr>
        <p:blipFill>
          <a:blip r:embed="rId3"/>
          <a:stretch>
            <a:fillRect/>
          </a:stretch>
        </p:blipFill>
        <p:spPr>
          <a:xfrm>
            <a:off x="8177571" y="1912156"/>
            <a:ext cx="3214329" cy="3726612"/>
          </a:xfrm>
          <a:prstGeom prst="rect">
            <a:avLst/>
          </a:prstGeom>
        </p:spPr>
      </p:pic>
      <p:pic>
        <p:nvPicPr>
          <p:cNvPr id="10" name="Picture 9">
            <a:extLst>
              <a:ext uri="{FF2B5EF4-FFF2-40B4-BE49-F238E27FC236}">
                <a16:creationId xmlns:a16="http://schemas.microsoft.com/office/drawing/2014/main" id="{F55607A3-39FC-17FF-CEE9-FED00B8FC129}"/>
              </a:ext>
            </a:extLst>
          </p:cNvPr>
          <p:cNvPicPr>
            <a:picLocks noChangeAspect="1"/>
          </p:cNvPicPr>
          <p:nvPr/>
        </p:nvPicPr>
        <p:blipFill>
          <a:blip r:embed="rId4"/>
          <a:stretch>
            <a:fillRect/>
          </a:stretch>
        </p:blipFill>
        <p:spPr>
          <a:xfrm>
            <a:off x="1573108" y="2293126"/>
            <a:ext cx="5818995" cy="3731389"/>
          </a:xfrm>
          <a:prstGeom prst="rect">
            <a:avLst/>
          </a:prstGeom>
        </p:spPr>
      </p:pic>
      <p:sp>
        <p:nvSpPr>
          <p:cNvPr id="4" name="Footer Placeholder 4">
            <a:extLst>
              <a:ext uri="{FF2B5EF4-FFF2-40B4-BE49-F238E27FC236}">
                <a16:creationId xmlns:a16="http://schemas.microsoft.com/office/drawing/2014/main" id="{5D038475-F60A-7423-C736-290A8B643C2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5992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3B0CD-2701-D847-AFCB-5C1D0E2F5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6362-8842-753B-9925-08D85F7F666A}"/>
              </a:ext>
            </a:extLst>
          </p:cNvPr>
          <p:cNvSpPr>
            <a:spLocks noGrp="1"/>
          </p:cNvSpPr>
          <p:nvPr>
            <p:ph type="title"/>
          </p:nvPr>
        </p:nvSpPr>
        <p:spPr/>
        <p:txBody>
          <a:bodyPr/>
          <a:lstStyle/>
          <a:p>
            <a:r>
              <a:rPr lang="es-ES_tradnl" dirty="0"/>
              <a:t>Python</a:t>
            </a:r>
          </a:p>
        </p:txBody>
      </p:sp>
      <p:sp>
        <p:nvSpPr>
          <p:cNvPr id="6" name="Slide Number Placeholder 5">
            <a:extLst>
              <a:ext uri="{FF2B5EF4-FFF2-40B4-BE49-F238E27FC236}">
                <a16:creationId xmlns:a16="http://schemas.microsoft.com/office/drawing/2014/main" id="{4272FDF3-79AE-0138-92E0-BA9B42F73CD2}"/>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3" name="TextBox 2">
            <a:extLst>
              <a:ext uri="{FF2B5EF4-FFF2-40B4-BE49-F238E27FC236}">
                <a16:creationId xmlns:a16="http://schemas.microsoft.com/office/drawing/2014/main" id="{C770FDA0-94A6-4DF8-1ACC-AA55FAF76A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Google </a:t>
            </a:r>
            <a:r>
              <a:rPr lang="es-ES_tradnl" sz="2400" dirty="0" err="1">
                <a:latin typeface="+mj-lt"/>
              </a:rPr>
              <a:t>Colab</a:t>
            </a:r>
            <a:endParaRPr lang="es-ES_tradnl" sz="2400" dirty="0">
              <a:latin typeface="+mj-lt"/>
            </a:endParaRPr>
          </a:p>
        </p:txBody>
      </p:sp>
      <p:pic>
        <p:nvPicPr>
          <p:cNvPr id="9" name="Picture 8">
            <a:extLst>
              <a:ext uri="{FF2B5EF4-FFF2-40B4-BE49-F238E27FC236}">
                <a16:creationId xmlns:a16="http://schemas.microsoft.com/office/drawing/2014/main" id="{DFF7C1AE-3EB8-DC9A-B33F-6E1739A2F776}"/>
              </a:ext>
            </a:extLst>
          </p:cNvPr>
          <p:cNvPicPr>
            <a:picLocks noChangeAspect="1"/>
          </p:cNvPicPr>
          <p:nvPr/>
        </p:nvPicPr>
        <p:blipFill>
          <a:blip r:embed="rId3"/>
          <a:stretch>
            <a:fillRect/>
          </a:stretch>
        </p:blipFill>
        <p:spPr>
          <a:xfrm>
            <a:off x="8381486" y="2783421"/>
            <a:ext cx="2655498" cy="2655498"/>
          </a:xfrm>
          <a:prstGeom prst="rect">
            <a:avLst/>
          </a:prstGeom>
        </p:spPr>
      </p:pic>
      <p:pic>
        <p:nvPicPr>
          <p:cNvPr id="10" name="Picture 9">
            <a:extLst>
              <a:ext uri="{FF2B5EF4-FFF2-40B4-BE49-F238E27FC236}">
                <a16:creationId xmlns:a16="http://schemas.microsoft.com/office/drawing/2014/main" id="{669CB06B-5862-DF63-574F-0C20E248303A}"/>
              </a:ext>
            </a:extLst>
          </p:cNvPr>
          <p:cNvPicPr>
            <a:picLocks noChangeAspect="1"/>
          </p:cNvPicPr>
          <p:nvPr/>
        </p:nvPicPr>
        <p:blipFill>
          <a:blip r:embed="rId4"/>
          <a:stretch>
            <a:fillRect/>
          </a:stretch>
        </p:blipFill>
        <p:spPr>
          <a:xfrm>
            <a:off x="1787106" y="2294802"/>
            <a:ext cx="5277928" cy="3641102"/>
          </a:xfrm>
          <a:prstGeom prst="rect">
            <a:avLst/>
          </a:prstGeom>
        </p:spPr>
      </p:pic>
      <p:sp>
        <p:nvSpPr>
          <p:cNvPr id="4" name="Footer Placeholder 4">
            <a:extLst>
              <a:ext uri="{FF2B5EF4-FFF2-40B4-BE49-F238E27FC236}">
                <a16:creationId xmlns:a16="http://schemas.microsoft.com/office/drawing/2014/main" id="{92ADE89B-9501-737D-B76B-18F00A70B06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265987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Variables en Python</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1604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fontScale="85000" lnSpcReduction="20000"/>
          </a:bodyPr>
          <a:lstStyle/>
          <a:p>
            <a:r>
              <a:rPr lang="es-ES" dirty="0"/>
              <a:t>Específico y sensible a mayúsculas y minúsculas.</a:t>
            </a:r>
          </a:p>
          <a:p>
            <a:r>
              <a:rPr lang="es-ES" dirty="0"/>
              <a:t>Llamar al valor a través del nombre de la variable</a:t>
            </a:r>
          </a:p>
          <a:p>
            <a:pPr marL="0" indent="0">
              <a:buNone/>
            </a:pPr>
            <a:r>
              <a:rPr lang="es-ES" dirty="0"/>
              <a:t>Tipos de variables:</a:t>
            </a:r>
          </a:p>
          <a:p>
            <a:r>
              <a:rPr lang="es-ES" dirty="0"/>
              <a:t>Numéricas: </a:t>
            </a:r>
            <a:r>
              <a:rPr lang="es-ES" dirty="0" err="1"/>
              <a:t>Integer</a:t>
            </a:r>
            <a:r>
              <a:rPr lang="es-ES" dirty="0"/>
              <a:t>, </a:t>
            </a:r>
            <a:r>
              <a:rPr lang="es-ES" dirty="0" err="1"/>
              <a:t>float</a:t>
            </a:r>
            <a:r>
              <a:rPr lang="es-ES" dirty="0"/>
              <a:t>, complejos</a:t>
            </a:r>
          </a:p>
          <a:p>
            <a:r>
              <a:rPr lang="es-ES" dirty="0"/>
              <a:t>Caracteres: </a:t>
            </a:r>
            <a:r>
              <a:rPr lang="es-ES" dirty="0" err="1"/>
              <a:t>String</a:t>
            </a:r>
            <a:endParaRPr lang="es-ES" dirty="0"/>
          </a:p>
          <a:p>
            <a:r>
              <a:rPr lang="es-ES" dirty="0"/>
              <a:t>Lógicas: </a:t>
            </a:r>
            <a:r>
              <a:rPr lang="es-ES" dirty="0" err="1"/>
              <a:t>Bool</a:t>
            </a:r>
            <a:endParaRPr lang="es-ES" dirty="0"/>
          </a:p>
          <a:p>
            <a:r>
              <a:rPr lang="es-ES" dirty="0"/>
              <a:t>Listas</a:t>
            </a:r>
          </a:p>
          <a:p>
            <a:r>
              <a:rPr lang="es-ES" dirty="0"/>
              <a:t>Tuplas </a:t>
            </a:r>
          </a:p>
          <a:p>
            <a:r>
              <a:rPr lang="es-ES" dirty="0"/>
              <a:t>Set </a:t>
            </a:r>
          </a:p>
          <a:p>
            <a:r>
              <a:rPr lang="es-ES" dirty="0"/>
              <a:t>Diccionarios</a:t>
            </a:r>
          </a:p>
        </p:txBody>
      </p:sp>
      <p:sp>
        <p:nvSpPr>
          <p:cNvPr id="3" name="Footer Placeholder 4">
            <a:extLst>
              <a:ext uri="{FF2B5EF4-FFF2-40B4-BE49-F238E27FC236}">
                <a16:creationId xmlns:a16="http://schemas.microsoft.com/office/drawing/2014/main" id="{10D7D1BF-51A2-76B7-BB8B-00320AAF215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51898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62AE4-34F2-3616-E6BF-BE2A850E6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F0574-081F-3D8C-421F-D32EA66F0CF4}"/>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2D8A4B80-7C17-71CF-2A12-4F33890A7D3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33EB002-04E8-A8DF-6A78-F72EB8F4AE52}"/>
              </a:ext>
            </a:extLst>
          </p:cNvPr>
          <p:cNvSpPr>
            <a:spLocks noGrp="1"/>
          </p:cNvSpPr>
          <p:nvPr>
            <p:ph idx="1"/>
          </p:nvPr>
        </p:nvSpPr>
        <p:spPr>
          <a:xfrm>
            <a:off x="700636" y="2293126"/>
            <a:ext cx="10691264" cy="3636088"/>
          </a:xfrm>
        </p:spPr>
        <p:txBody>
          <a:bodyPr>
            <a:normAutofit/>
          </a:bodyPr>
          <a:lstStyle/>
          <a:p>
            <a:r>
              <a:rPr lang="es-ES" dirty="0"/>
              <a:t>En Python, con </a:t>
            </a:r>
            <a:r>
              <a:rPr lang="es-ES" b="1" dirty="0" err="1">
                <a:solidFill>
                  <a:schemeClr val="accent6">
                    <a:lumMod val="60000"/>
                    <a:lumOff val="40000"/>
                  </a:schemeClr>
                </a:solidFill>
              </a:rPr>
              <a:t>type</a:t>
            </a:r>
            <a:r>
              <a:rPr lang="es-ES" b="1" dirty="0">
                <a:solidFill>
                  <a:schemeClr val="accent6">
                    <a:lumMod val="60000"/>
                    <a:lumOff val="40000"/>
                  </a:schemeClr>
                </a:solidFill>
              </a:rPr>
              <a:t>()</a:t>
            </a:r>
            <a:r>
              <a:rPr lang="es-ES" b="1" dirty="0"/>
              <a:t> </a:t>
            </a:r>
            <a:r>
              <a:rPr lang="es-ES" dirty="0"/>
              <a:t>puedo saber que variable es.</a:t>
            </a:r>
          </a:p>
          <a:p>
            <a:r>
              <a:rPr lang="es-ES" dirty="0"/>
              <a:t>Además, puedo convertir algunas variables en otra: </a:t>
            </a:r>
            <a:r>
              <a:rPr lang="es-ES" b="1" dirty="0" err="1">
                <a:solidFill>
                  <a:schemeClr val="accent6">
                    <a:lumMod val="60000"/>
                    <a:lumOff val="40000"/>
                  </a:schemeClr>
                </a:solidFill>
              </a:rPr>
              <a:t>int</a:t>
            </a:r>
            <a:r>
              <a:rPr lang="es-ES" b="1" dirty="0">
                <a:solidFill>
                  <a:schemeClr val="accent6">
                    <a:lumMod val="60000"/>
                    <a:lumOff val="40000"/>
                  </a:schemeClr>
                </a:solidFill>
              </a:rPr>
              <a:t>(), </a:t>
            </a:r>
            <a:r>
              <a:rPr lang="es-ES" b="1" dirty="0" err="1">
                <a:solidFill>
                  <a:schemeClr val="accent6">
                    <a:lumMod val="60000"/>
                    <a:lumOff val="40000"/>
                  </a:schemeClr>
                </a:solidFill>
              </a:rPr>
              <a:t>float</a:t>
            </a:r>
            <a:r>
              <a:rPr lang="es-ES" b="1" dirty="0">
                <a:solidFill>
                  <a:schemeClr val="accent6">
                    <a:lumMod val="60000"/>
                    <a:lumOff val="40000"/>
                  </a:schemeClr>
                </a:solidFill>
              </a:rPr>
              <a:t>(), </a:t>
            </a:r>
            <a:r>
              <a:rPr lang="es-ES" b="1" dirty="0" err="1">
                <a:solidFill>
                  <a:schemeClr val="accent6">
                    <a:lumMod val="60000"/>
                    <a:lumOff val="40000"/>
                  </a:schemeClr>
                </a:solidFill>
              </a:rPr>
              <a:t>str</a:t>
            </a:r>
            <a:r>
              <a:rPr lang="es-ES" b="1" dirty="0">
                <a:solidFill>
                  <a:schemeClr val="accent6">
                    <a:lumMod val="60000"/>
                    <a:lumOff val="40000"/>
                  </a:schemeClr>
                </a:solidFill>
              </a:rPr>
              <a:t>(), </a:t>
            </a:r>
            <a:r>
              <a:rPr lang="es-ES" b="1" dirty="0" err="1">
                <a:solidFill>
                  <a:schemeClr val="accent6">
                    <a:lumMod val="60000"/>
                    <a:lumOff val="40000"/>
                  </a:schemeClr>
                </a:solidFill>
              </a:rPr>
              <a:t>bool</a:t>
            </a:r>
            <a:r>
              <a:rPr lang="es-ES" b="1" dirty="0">
                <a:solidFill>
                  <a:schemeClr val="accent6">
                    <a:lumMod val="60000"/>
                    <a:lumOff val="40000"/>
                  </a:schemeClr>
                </a:solidFill>
              </a:rPr>
              <a:t>(), </a:t>
            </a:r>
            <a:r>
              <a:rPr lang="es-ES" b="1" dirty="0" err="1">
                <a:solidFill>
                  <a:schemeClr val="accent6">
                    <a:lumMod val="60000"/>
                    <a:lumOff val="40000"/>
                  </a:schemeClr>
                </a:solidFill>
              </a:rPr>
              <a:t>list</a:t>
            </a:r>
            <a:r>
              <a:rPr lang="es-ES" b="1" dirty="0">
                <a:solidFill>
                  <a:schemeClr val="accent6">
                    <a:lumMod val="60000"/>
                    <a:lumOff val="40000"/>
                  </a:schemeClr>
                </a:solidFill>
              </a:rPr>
              <a:t>(), </a:t>
            </a:r>
            <a:r>
              <a:rPr lang="es-ES" b="1" dirty="0" err="1">
                <a:solidFill>
                  <a:schemeClr val="accent6">
                    <a:lumMod val="60000"/>
                    <a:lumOff val="40000"/>
                  </a:schemeClr>
                </a:solidFill>
              </a:rPr>
              <a:t>dict</a:t>
            </a:r>
            <a:r>
              <a:rPr lang="es-ES" b="1" dirty="0">
                <a:solidFill>
                  <a:schemeClr val="accent6">
                    <a:lumMod val="60000"/>
                    <a:lumOff val="40000"/>
                  </a:schemeClr>
                </a:solidFill>
              </a:rPr>
              <a:t>()</a:t>
            </a:r>
          </a:p>
          <a:p>
            <a:r>
              <a:rPr lang="es-ES" dirty="0"/>
              <a:t>Preguntar el tipo de variable: </a:t>
            </a:r>
            <a:r>
              <a:rPr lang="es-ES" b="1" dirty="0" err="1">
                <a:solidFill>
                  <a:schemeClr val="accent6">
                    <a:lumMod val="60000"/>
                    <a:lumOff val="40000"/>
                  </a:schemeClr>
                </a:solidFill>
              </a:rPr>
              <a:t>isinstance</a:t>
            </a:r>
            <a:r>
              <a:rPr lang="es-ES" b="1" dirty="0">
                <a:solidFill>
                  <a:schemeClr val="accent6">
                    <a:lumMod val="60000"/>
                    <a:lumOff val="40000"/>
                  </a:schemeClr>
                </a:solidFill>
              </a:rPr>
              <a:t>(a, </a:t>
            </a:r>
            <a:r>
              <a:rPr lang="es-ES" b="1" dirty="0" err="1">
                <a:solidFill>
                  <a:schemeClr val="accent6">
                    <a:lumMod val="60000"/>
                    <a:lumOff val="40000"/>
                  </a:schemeClr>
                </a:solidFill>
              </a:rPr>
              <a:t>int</a:t>
            </a:r>
            <a:r>
              <a:rPr lang="es-ES" b="1" dirty="0">
                <a:solidFill>
                  <a:schemeClr val="accent6">
                    <a:lumMod val="60000"/>
                    <a:lumOff val="40000"/>
                  </a:schemeClr>
                </a:solidFill>
              </a:rPr>
              <a:t>)</a:t>
            </a:r>
          </a:p>
        </p:txBody>
      </p:sp>
      <p:sp>
        <p:nvSpPr>
          <p:cNvPr id="3" name="Footer Placeholder 4">
            <a:extLst>
              <a:ext uri="{FF2B5EF4-FFF2-40B4-BE49-F238E27FC236}">
                <a16:creationId xmlns:a16="http://schemas.microsoft.com/office/drawing/2014/main" id="{A8D235AF-880F-A352-7FA0-31B7371151E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80204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346FA-B09A-D8B0-996E-650F619BC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E0FFE-79EC-D018-F744-782883FA7F4A}"/>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C63DB421-F641-6AF8-F957-F940B5085DED}"/>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4" name="Content Placeholder 3">
            <a:extLst>
              <a:ext uri="{FF2B5EF4-FFF2-40B4-BE49-F238E27FC236}">
                <a16:creationId xmlns:a16="http://schemas.microsoft.com/office/drawing/2014/main" id="{BA6847A6-513B-5344-147C-77FDAA2D2FB2}"/>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B73FB25E-A701-1169-4061-D5081B1A391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DEDFF02A-3E07-30FC-7ECD-458FAEB2FBC0}"/>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9A6B1508-5A06-7B39-458D-12BB661223F1}"/>
              </a:ext>
            </a:extLst>
          </p:cNvPr>
          <p:cNvSpPr/>
          <p:nvPr/>
        </p:nvSpPr>
        <p:spPr>
          <a:xfrm>
            <a:off x="8626416" y="3883611"/>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300</a:t>
            </a:r>
          </a:p>
        </p:txBody>
      </p:sp>
      <p:sp>
        <p:nvSpPr>
          <p:cNvPr id="11" name="TextBox 10">
            <a:extLst>
              <a:ext uri="{FF2B5EF4-FFF2-40B4-BE49-F238E27FC236}">
                <a16:creationId xmlns:a16="http://schemas.microsoft.com/office/drawing/2014/main" id="{E3D3E99E-8E7F-BAAB-523B-CEB9AACFDCF8}"/>
              </a:ext>
            </a:extLst>
          </p:cNvPr>
          <p:cNvSpPr txBox="1"/>
          <p:nvPr/>
        </p:nvSpPr>
        <p:spPr>
          <a:xfrm>
            <a:off x="7254816" y="4183743"/>
            <a:ext cx="721416" cy="369332"/>
          </a:xfrm>
          <a:prstGeom prst="rect">
            <a:avLst/>
          </a:prstGeom>
          <a:noFill/>
        </p:spPr>
        <p:txBody>
          <a:bodyPr wrap="none" rtlCol="0">
            <a:spAutoFit/>
          </a:bodyPr>
          <a:lstStyle/>
          <a:p>
            <a:r>
              <a:rPr lang="es-ES_tradnl" dirty="0"/>
              <a:t>var_1</a:t>
            </a:r>
          </a:p>
        </p:txBody>
      </p:sp>
      <p:cxnSp>
        <p:nvCxnSpPr>
          <p:cNvPr id="14" name="Straight Arrow Connector 13">
            <a:extLst>
              <a:ext uri="{FF2B5EF4-FFF2-40B4-BE49-F238E27FC236}">
                <a16:creationId xmlns:a16="http://schemas.microsoft.com/office/drawing/2014/main" id="{4AF99834-94F1-8919-BC62-5ECF99A0A8C6}"/>
              </a:ext>
            </a:extLst>
          </p:cNvPr>
          <p:cNvCxnSpPr>
            <a:cxnSpLocks/>
            <a:stCxn id="11" idx="3"/>
          </p:cNvCxnSpPr>
          <p:nvPr/>
        </p:nvCxnSpPr>
        <p:spPr>
          <a:xfrm>
            <a:off x="7976232" y="4368409"/>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52B286B-9825-7228-D668-FCF28B7946F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3823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58F7D-DE71-8318-3D02-9622448BB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7E8771-24EB-11B1-383C-6EF765AFF828}"/>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4E4C18E9-F6CE-1578-5DD2-DC5B4E46735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18CEE436-82E3-022D-9327-AB49F1F5B6EC}"/>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0EC5CDAD-A875-5DE8-1715-65D8D2B55E9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FB1608F0-31B6-2325-DFD7-7C64ED302FFB}"/>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14880914-F2A1-1861-07D8-61D6A23F1750}"/>
              </a:ext>
            </a:extLst>
          </p:cNvPr>
          <p:cNvSpPr/>
          <p:nvPr/>
        </p:nvSpPr>
        <p:spPr>
          <a:xfrm>
            <a:off x="8626416" y="3883611"/>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300</a:t>
            </a:r>
          </a:p>
        </p:txBody>
      </p:sp>
      <p:sp>
        <p:nvSpPr>
          <p:cNvPr id="11" name="TextBox 10">
            <a:extLst>
              <a:ext uri="{FF2B5EF4-FFF2-40B4-BE49-F238E27FC236}">
                <a16:creationId xmlns:a16="http://schemas.microsoft.com/office/drawing/2014/main" id="{E44AA669-1507-034F-E9E6-4B707D6C2AD3}"/>
              </a:ext>
            </a:extLst>
          </p:cNvPr>
          <p:cNvSpPr txBox="1"/>
          <p:nvPr/>
        </p:nvSpPr>
        <p:spPr>
          <a:xfrm>
            <a:off x="7254816" y="4183743"/>
            <a:ext cx="721416" cy="369332"/>
          </a:xfrm>
          <a:prstGeom prst="rect">
            <a:avLst/>
          </a:prstGeom>
          <a:noFill/>
        </p:spPr>
        <p:txBody>
          <a:bodyPr wrap="none" rtlCol="0">
            <a:spAutoFit/>
          </a:bodyPr>
          <a:lstStyle/>
          <a:p>
            <a:r>
              <a:rPr lang="es-ES_tradnl" dirty="0"/>
              <a:t>var_1</a:t>
            </a:r>
          </a:p>
        </p:txBody>
      </p:sp>
      <p:cxnSp>
        <p:nvCxnSpPr>
          <p:cNvPr id="14" name="Straight Arrow Connector 13">
            <a:extLst>
              <a:ext uri="{FF2B5EF4-FFF2-40B4-BE49-F238E27FC236}">
                <a16:creationId xmlns:a16="http://schemas.microsoft.com/office/drawing/2014/main" id="{F11B8E19-5AC4-4BFF-5249-110DA7996BA5}"/>
              </a:ext>
            </a:extLst>
          </p:cNvPr>
          <p:cNvCxnSpPr>
            <a:cxnSpLocks/>
            <a:stCxn id="11" idx="3"/>
          </p:cNvCxnSpPr>
          <p:nvPr/>
        </p:nvCxnSpPr>
        <p:spPr>
          <a:xfrm>
            <a:off x="7976232" y="4368409"/>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4A684A0-3CEF-1644-49B1-F37EE9C3C861}"/>
              </a:ext>
            </a:extLst>
          </p:cNvPr>
          <p:cNvPicPr>
            <a:picLocks noChangeAspect="1"/>
          </p:cNvPicPr>
          <p:nvPr/>
        </p:nvPicPr>
        <p:blipFill>
          <a:blip r:embed="rId4"/>
          <a:stretch>
            <a:fillRect/>
          </a:stretch>
        </p:blipFill>
        <p:spPr>
          <a:xfrm>
            <a:off x="800100" y="3267392"/>
            <a:ext cx="4638908" cy="2153153"/>
          </a:xfrm>
          <a:prstGeom prst="rect">
            <a:avLst/>
          </a:prstGeom>
        </p:spPr>
      </p:pic>
      <p:sp>
        <p:nvSpPr>
          <p:cNvPr id="10" name="TextBox 9">
            <a:extLst>
              <a:ext uri="{FF2B5EF4-FFF2-40B4-BE49-F238E27FC236}">
                <a16:creationId xmlns:a16="http://schemas.microsoft.com/office/drawing/2014/main" id="{ACAA2E0E-414C-B798-57BC-1588F8B01BFE}"/>
              </a:ext>
            </a:extLst>
          </p:cNvPr>
          <p:cNvSpPr txBox="1"/>
          <p:nvPr/>
        </p:nvSpPr>
        <p:spPr>
          <a:xfrm>
            <a:off x="10348823" y="4214808"/>
            <a:ext cx="721416" cy="369332"/>
          </a:xfrm>
          <a:prstGeom prst="rect">
            <a:avLst/>
          </a:prstGeom>
          <a:noFill/>
        </p:spPr>
        <p:txBody>
          <a:bodyPr wrap="none" rtlCol="0">
            <a:spAutoFit/>
          </a:bodyPr>
          <a:lstStyle/>
          <a:p>
            <a:r>
              <a:rPr lang="es-ES_tradnl" dirty="0"/>
              <a:t>var_2</a:t>
            </a:r>
          </a:p>
        </p:txBody>
      </p:sp>
      <p:cxnSp>
        <p:nvCxnSpPr>
          <p:cNvPr id="12" name="Straight Arrow Connector 11">
            <a:extLst>
              <a:ext uri="{FF2B5EF4-FFF2-40B4-BE49-F238E27FC236}">
                <a16:creationId xmlns:a16="http://schemas.microsoft.com/office/drawing/2014/main" id="{89D07A19-BACC-CF40-8030-F0ECA5F83557}"/>
              </a:ext>
            </a:extLst>
          </p:cNvPr>
          <p:cNvCxnSpPr>
            <a:cxnSpLocks/>
            <a:stCxn id="10" idx="1"/>
          </p:cNvCxnSpPr>
          <p:nvPr/>
        </p:nvCxnSpPr>
        <p:spPr>
          <a:xfrm flipH="1">
            <a:off x="9558068" y="4399474"/>
            <a:ext cx="790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3EE883F0-80B7-90A3-2746-0A51E728BAB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82944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32205-0A4A-6F6E-9384-24A047CEA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42348-630D-226E-33B8-7B65625E0E9E}"/>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D31C2B6D-7D7D-CA57-7AD7-7E8C96EB69B8}"/>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F5D6D6A1-FE16-831E-2E7F-8DA10A597B5D}"/>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A0DD0DD8-6D4D-BD91-AE99-50B0C68425F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614C0A5B-FBD3-E63F-6E43-843A4C980958}"/>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1B483652-E0E3-E5C3-926C-2A1C1533206E}"/>
              </a:ext>
            </a:extLst>
          </p:cNvPr>
          <p:cNvSpPr/>
          <p:nvPr/>
        </p:nvSpPr>
        <p:spPr>
          <a:xfrm>
            <a:off x="8626416" y="3883611"/>
            <a:ext cx="931652" cy="93165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300</a:t>
            </a:r>
          </a:p>
        </p:txBody>
      </p:sp>
      <p:sp>
        <p:nvSpPr>
          <p:cNvPr id="10" name="Rectangle 9">
            <a:extLst>
              <a:ext uri="{FF2B5EF4-FFF2-40B4-BE49-F238E27FC236}">
                <a16:creationId xmlns:a16="http://schemas.microsoft.com/office/drawing/2014/main" id="{99BA50E5-FC4F-AAAF-E52F-8F347559F7B7}"/>
              </a:ext>
            </a:extLst>
          </p:cNvPr>
          <p:cNvSpPr/>
          <p:nvPr/>
        </p:nvSpPr>
        <p:spPr>
          <a:xfrm>
            <a:off x="8626416" y="4960188"/>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400</a:t>
            </a:r>
          </a:p>
        </p:txBody>
      </p:sp>
      <p:sp>
        <p:nvSpPr>
          <p:cNvPr id="12" name="TextBox 11">
            <a:extLst>
              <a:ext uri="{FF2B5EF4-FFF2-40B4-BE49-F238E27FC236}">
                <a16:creationId xmlns:a16="http://schemas.microsoft.com/office/drawing/2014/main" id="{BE4FE2CB-5D1C-4057-D5AA-4394C789EA5B}"/>
              </a:ext>
            </a:extLst>
          </p:cNvPr>
          <p:cNvSpPr txBox="1"/>
          <p:nvPr/>
        </p:nvSpPr>
        <p:spPr>
          <a:xfrm>
            <a:off x="10348823" y="5241348"/>
            <a:ext cx="721416" cy="369332"/>
          </a:xfrm>
          <a:prstGeom prst="rect">
            <a:avLst/>
          </a:prstGeom>
          <a:noFill/>
        </p:spPr>
        <p:txBody>
          <a:bodyPr wrap="none" rtlCol="0">
            <a:spAutoFit/>
          </a:bodyPr>
          <a:lstStyle/>
          <a:p>
            <a:r>
              <a:rPr lang="es-ES_tradnl" dirty="0"/>
              <a:t>var_2</a:t>
            </a:r>
          </a:p>
        </p:txBody>
      </p:sp>
      <p:cxnSp>
        <p:nvCxnSpPr>
          <p:cNvPr id="16" name="Straight Arrow Connector 15">
            <a:extLst>
              <a:ext uri="{FF2B5EF4-FFF2-40B4-BE49-F238E27FC236}">
                <a16:creationId xmlns:a16="http://schemas.microsoft.com/office/drawing/2014/main" id="{84F7FE3D-C2F1-2206-72D0-640B9ED7D6EF}"/>
              </a:ext>
            </a:extLst>
          </p:cNvPr>
          <p:cNvCxnSpPr>
            <a:cxnSpLocks/>
            <a:stCxn id="12" idx="1"/>
            <a:endCxn id="10" idx="3"/>
          </p:cNvCxnSpPr>
          <p:nvPr/>
        </p:nvCxnSpPr>
        <p:spPr>
          <a:xfrm flipH="1">
            <a:off x="9558068" y="5426014"/>
            <a:ext cx="790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03CB565-CDBC-73E3-3755-27019E434433}"/>
              </a:ext>
            </a:extLst>
          </p:cNvPr>
          <p:cNvSpPr/>
          <p:nvPr/>
        </p:nvSpPr>
        <p:spPr>
          <a:xfrm>
            <a:off x="8626416" y="3883611"/>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300</a:t>
            </a:r>
          </a:p>
        </p:txBody>
      </p:sp>
      <p:sp>
        <p:nvSpPr>
          <p:cNvPr id="15" name="TextBox 14">
            <a:extLst>
              <a:ext uri="{FF2B5EF4-FFF2-40B4-BE49-F238E27FC236}">
                <a16:creationId xmlns:a16="http://schemas.microsoft.com/office/drawing/2014/main" id="{34270D19-172F-152B-CD03-1B20C4C5B6EF}"/>
              </a:ext>
            </a:extLst>
          </p:cNvPr>
          <p:cNvSpPr txBox="1"/>
          <p:nvPr/>
        </p:nvSpPr>
        <p:spPr>
          <a:xfrm>
            <a:off x="7254816" y="4183743"/>
            <a:ext cx="721416" cy="369332"/>
          </a:xfrm>
          <a:prstGeom prst="rect">
            <a:avLst/>
          </a:prstGeom>
          <a:noFill/>
        </p:spPr>
        <p:txBody>
          <a:bodyPr wrap="none" rtlCol="0">
            <a:spAutoFit/>
          </a:bodyPr>
          <a:lstStyle/>
          <a:p>
            <a:r>
              <a:rPr lang="es-ES_tradnl" dirty="0"/>
              <a:t>var_1</a:t>
            </a:r>
          </a:p>
        </p:txBody>
      </p:sp>
      <p:cxnSp>
        <p:nvCxnSpPr>
          <p:cNvPr id="17" name="Straight Arrow Connector 16">
            <a:extLst>
              <a:ext uri="{FF2B5EF4-FFF2-40B4-BE49-F238E27FC236}">
                <a16:creationId xmlns:a16="http://schemas.microsoft.com/office/drawing/2014/main" id="{A4C254F7-A138-D354-58CC-803639EE8979}"/>
              </a:ext>
            </a:extLst>
          </p:cNvPr>
          <p:cNvCxnSpPr>
            <a:cxnSpLocks/>
            <a:stCxn id="15" idx="3"/>
          </p:cNvCxnSpPr>
          <p:nvPr/>
        </p:nvCxnSpPr>
        <p:spPr>
          <a:xfrm>
            <a:off x="7976232" y="4368409"/>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0590AF8-5B6D-A287-E2F6-3E0FCA31A71D}"/>
              </a:ext>
            </a:extLst>
          </p:cNvPr>
          <p:cNvPicPr>
            <a:picLocks noChangeAspect="1"/>
          </p:cNvPicPr>
          <p:nvPr/>
        </p:nvPicPr>
        <p:blipFill>
          <a:blip r:embed="rId4"/>
          <a:stretch>
            <a:fillRect/>
          </a:stretch>
        </p:blipFill>
        <p:spPr>
          <a:xfrm>
            <a:off x="800100" y="3272860"/>
            <a:ext cx="4638908" cy="2153153"/>
          </a:xfrm>
          <a:prstGeom prst="rect">
            <a:avLst/>
          </a:prstGeom>
        </p:spPr>
      </p:pic>
      <p:sp>
        <p:nvSpPr>
          <p:cNvPr id="9" name="Footer Placeholder 4">
            <a:extLst>
              <a:ext uri="{FF2B5EF4-FFF2-40B4-BE49-F238E27FC236}">
                <a16:creationId xmlns:a16="http://schemas.microsoft.com/office/drawing/2014/main" id="{6B3B2A86-2093-5FDB-3618-023523DA120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70790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3FFA-6C93-5E9F-E93B-606D6220D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52B91-7980-DDFA-6FE9-D27B6141D120}"/>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24C7B894-06A7-F372-286E-6EB0949D735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FF648A84-76C9-46F7-1BB1-91B647D51E69}"/>
              </a:ext>
            </a:extLst>
          </p:cNvPr>
          <p:cNvSpPr>
            <a:spLocks noGrp="1"/>
          </p:cNvSpPr>
          <p:nvPr>
            <p:ph idx="1"/>
          </p:nvPr>
        </p:nvSpPr>
        <p:spPr>
          <a:xfrm>
            <a:off x="700636" y="2293126"/>
            <a:ext cx="10691264" cy="3636088"/>
          </a:xfrm>
        </p:spPr>
        <p:txBody>
          <a:bodyPr>
            <a:normAutofit/>
          </a:bodyPr>
          <a:lstStyle/>
          <a:p>
            <a:pPr marL="0" indent="0">
              <a:buNone/>
            </a:pPr>
            <a:r>
              <a:rPr lang="es-ES" dirty="0"/>
              <a:t>Una variable de Python es un nombre simbólico que es una referencia o puntero a un objeto.</a:t>
            </a:r>
            <a:endParaRPr lang="es-ES"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18059641-7985-24DA-8D9D-BD497FA09B5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¿Qué pasa cuando asignamos una variable?</a:t>
            </a:r>
          </a:p>
        </p:txBody>
      </p:sp>
      <p:pic>
        <p:nvPicPr>
          <p:cNvPr id="7" name="Picture 6">
            <a:extLst>
              <a:ext uri="{FF2B5EF4-FFF2-40B4-BE49-F238E27FC236}">
                <a16:creationId xmlns:a16="http://schemas.microsoft.com/office/drawing/2014/main" id="{1C592741-9BD3-3D44-4B5D-F6FDC833D13A}"/>
              </a:ext>
            </a:extLst>
          </p:cNvPr>
          <p:cNvPicPr>
            <a:picLocks noChangeAspect="1"/>
          </p:cNvPicPr>
          <p:nvPr/>
        </p:nvPicPr>
        <p:blipFill>
          <a:blip r:embed="rId3"/>
          <a:stretch>
            <a:fillRect/>
          </a:stretch>
        </p:blipFill>
        <p:spPr>
          <a:xfrm>
            <a:off x="800100" y="3272861"/>
            <a:ext cx="4638908" cy="2153153"/>
          </a:xfrm>
          <a:prstGeom prst="rect">
            <a:avLst/>
          </a:prstGeom>
        </p:spPr>
      </p:pic>
      <p:sp>
        <p:nvSpPr>
          <p:cNvPr id="8" name="Rectangle 7">
            <a:extLst>
              <a:ext uri="{FF2B5EF4-FFF2-40B4-BE49-F238E27FC236}">
                <a16:creationId xmlns:a16="http://schemas.microsoft.com/office/drawing/2014/main" id="{686DA9F3-D82D-F2F6-2B2A-B74600BA1555}"/>
              </a:ext>
            </a:extLst>
          </p:cNvPr>
          <p:cNvSpPr/>
          <p:nvPr/>
        </p:nvSpPr>
        <p:spPr>
          <a:xfrm>
            <a:off x="8626416" y="3883611"/>
            <a:ext cx="931652" cy="931652"/>
          </a:xfrm>
          <a:prstGeom prst="rect">
            <a:avLst/>
          </a:prstGeom>
          <a:solidFill>
            <a:schemeClr val="bg1">
              <a:lumMod val="6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300</a:t>
            </a:r>
          </a:p>
        </p:txBody>
      </p:sp>
      <p:sp>
        <p:nvSpPr>
          <p:cNvPr id="9" name="Rectangle 8">
            <a:extLst>
              <a:ext uri="{FF2B5EF4-FFF2-40B4-BE49-F238E27FC236}">
                <a16:creationId xmlns:a16="http://schemas.microsoft.com/office/drawing/2014/main" id="{BFAC9FD0-553E-44D7-3D9B-F2EF833933B7}"/>
              </a:ext>
            </a:extLst>
          </p:cNvPr>
          <p:cNvSpPr/>
          <p:nvPr/>
        </p:nvSpPr>
        <p:spPr>
          <a:xfrm>
            <a:off x="8626416" y="2807035"/>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a:t>
            </a:r>
            <a:r>
              <a:rPr lang="es-ES_tradnl" dirty="0" err="1"/>
              <a:t>wut</a:t>
            </a:r>
            <a:r>
              <a:rPr lang="es-ES_tradnl" dirty="0"/>
              <a:t>”</a:t>
            </a:r>
          </a:p>
        </p:txBody>
      </p:sp>
      <p:sp>
        <p:nvSpPr>
          <p:cNvPr id="10" name="Rectangle 9">
            <a:extLst>
              <a:ext uri="{FF2B5EF4-FFF2-40B4-BE49-F238E27FC236}">
                <a16:creationId xmlns:a16="http://schemas.microsoft.com/office/drawing/2014/main" id="{038548F8-4795-26C4-F3FB-7717DBA28367}"/>
              </a:ext>
            </a:extLst>
          </p:cNvPr>
          <p:cNvSpPr/>
          <p:nvPr/>
        </p:nvSpPr>
        <p:spPr>
          <a:xfrm>
            <a:off x="8626416" y="4960188"/>
            <a:ext cx="931652" cy="93165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400</a:t>
            </a:r>
          </a:p>
        </p:txBody>
      </p:sp>
      <p:sp>
        <p:nvSpPr>
          <p:cNvPr id="11" name="TextBox 10">
            <a:extLst>
              <a:ext uri="{FF2B5EF4-FFF2-40B4-BE49-F238E27FC236}">
                <a16:creationId xmlns:a16="http://schemas.microsoft.com/office/drawing/2014/main" id="{CBE4A7A3-9858-99E1-F39F-7497BA2C49C1}"/>
              </a:ext>
            </a:extLst>
          </p:cNvPr>
          <p:cNvSpPr txBox="1"/>
          <p:nvPr/>
        </p:nvSpPr>
        <p:spPr>
          <a:xfrm>
            <a:off x="7254816" y="3088195"/>
            <a:ext cx="721416" cy="369332"/>
          </a:xfrm>
          <a:prstGeom prst="rect">
            <a:avLst/>
          </a:prstGeom>
          <a:noFill/>
        </p:spPr>
        <p:txBody>
          <a:bodyPr wrap="none" rtlCol="0">
            <a:spAutoFit/>
          </a:bodyPr>
          <a:lstStyle/>
          <a:p>
            <a:r>
              <a:rPr lang="es-ES_tradnl" dirty="0"/>
              <a:t>var_1</a:t>
            </a:r>
          </a:p>
        </p:txBody>
      </p:sp>
      <p:sp>
        <p:nvSpPr>
          <p:cNvPr id="12" name="TextBox 11">
            <a:extLst>
              <a:ext uri="{FF2B5EF4-FFF2-40B4-BE49-F238E27FC236}">
                <a16:creationId xmlns:a16="http://schemas.microsoft.com/office/drawing/2014/main" id="{DEE4EDE3-72F4-435F-CC10-F653B2A68B22}"/>
              </a:ext>
            </a:extLst>
          </p:cNvPr>
          <p:cNvSpPr txBox="1"/>
          <p:nvPr/>
        </p:nvSpPr>
        <p:spPr>
          <a:xfrm>
            <a:off x="10348823" y="5241348"/>
            <a:ext cx="721416" cy="369332"/>
          </a:xfrm>
          <a:prstGeom prst="rect">
            <a:avLst/>
          </a:prstGeom>
          <a:noFill/>
        </p:spPr>
        <p:txBody>
          <a:bodyPr wrap="none" rtlCol="0">
            <a:spAutoFit/>
          </a:bodyPr>
          <a:lstStyle/>
          <a:p>
            <a:r>
              <a:rPr lang="es-ES_tradnl" dirty="0"/>
              <a:t>var_2</a:t>
            </a:r>
          </a:p>
        </p:txBody>
      </p:sp>
      <p:cxnSp>
        <p:nvCxnSpPr>
          <p:cNvPr id="14" name="Straight Arrow Connector 13">
            <a:extLst>
              <a:ext uri="{FF2B5EF4-FFF2-40B4-BE49-F238E27FC236}">
                <a16:creationId xmlns:a16="http://schemas.microsoft.com/office/drawing/2014/main" id="{DAD7B153-A162-E1A1-536C-25A774F0F7C9}"/>
              </a:ext>
            </a:extLst>
          </p:cNvPr>
          <p:cNvCxnSpPr>
            <a:stCxn id="11" idx="3"/>
            <a:endCxn id="9" idx="1"/>
          </p:cNvCxnSpPr>
          <p:nvPr/>
        </p:nvCxnSpPr>
        <p:spPr>
          <a:xfrm>
            <a:off x="7976232" y="3272861"/>
            <a:ext cx="6501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1AFDF7-DEB1-CA58-E4F0-DB69FAE20CF1}"/>
              </a:ext>
            </a:extLst>
          </p:cNvPr>
          <p:cNvCxnSpPr>
            <a:cxnSpLocks/>
            <a:stCxn id="12" idx="1"/>
            <a:endCxn id="10" idx="3"/>
          </p:cNvCxnSpPr>
          <p:nvPr/>
        </p:nvCxnSpPr>
        <p:spPr>
          <a:xfrm flipH="1">
            <a:off x="9558068" y="5426014"/>
            <a:ext cx="790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58A75C9-7307-2D35-9C20-8F879BC7846A}"/>
              </a:ext>
            </a:extLst>
          </p:cNvPr>
          <p:cNvPicPr>
            <a:picLocks noChangeAspect="1"/>
          </p:cNvPicPr>
          <p:nvPr/>
        </p:nvPicPr>
        <p:blipFill>
          <a:blip r:embed="rId4"/>
          <a:stretch>
            <a:fillRect/>
          </a:stretch>
        </p:blipFill>
        <p:spPr>
          <a:xfrm>
            <a:off x="799328" y="3272860"/>
            <a:ext cx="4638908" cy="2153153"/>
          </a:xfrm>
          <a:prstGeom prst="rect">
            <a:avLst/>
          </a:prstGeom>
        </p:spPr>
      </p:pic>
      <p:sp>
        <p:nvSpPr>
          <p:cNvPr id="15" name="TextBox 14">
            <a:extLst>
              <a:ext uri="{FF2B5EF4-FFF2-40B4-BE49-F238E27FC236}">
                <a16:creationId xmlns:a16="http://schemas.microsoft.com/office/drawing/2014/main" id="{8FDB675B-0E4C-371F-594C-0C913208C4EA}"/>
              </a:ext>
            </a:extLst>
          </p:cNvPr>
          <p:cNvSpPr txBox="1"/>
          <p:nvPr/>
        </p:nvSpPr>
        <p:spPr>
          <a:xfrm>
            <a:off x="1086928" y="5331125"/>
            <a:ext cx="7214396" cy="646331"/>
          </a:xfrm>
          <a:prstGeom prst="rect">
            <a:avLst/>
          </a:prstGeom>
          <a:noFill/>
        </p:spPr>
        <p:txBody>
          <a:bodyPr wrap="square" rtlCol="0">
            <a:spAutoFit/>
          </a:bodyPr>
          <a:lstStyle/>
          <a:p>
            <a:r>
              <a:rPr lang="es-ES_tradnl" dirty="0"/>
              <a:t>300 quedará en memoria RAM hasta que el </a:t>
            </a:r>
            <a:r>
              <a:rPr lang="es-ES_tradnl" dirty="0" err="1"/>
              <a:t>Garbage</a:t>
            </a:r>
            <a:r>
              <a:rPr lang="es-ES_tradnl" dirty="0"/>
              <a:t> </a:t>
            </a:r>
            <a:r>
              <a:rPr lang="es-ES_tradnl" dirty="0" err="1"/>
              <a:t>Collector</a:t>
            </a:r>
            <a:r>
              <a:rPr lang="es-ES_tradnl" dirty="0"/>
              <a:t> lo recolecte o asignamos una nueva variable con 300.</a:t>
            </a:r>
          </a:p>
        </p:txBody>
      </p:sp>
      <p:sp>
        <p:nvSpPr>
          <p:cNvPr id="17" name="Footer Placeholder 4">
            <a:extLst>
              <a:ext uri="{FF2B5EF4-FFF2-40B4-BE49-F238E27FC236}">
                <a16:creationId xmlns:a16="http://schemas.microsoft.com/office/drawing/2014/main" id="{C48C3693-CE23-67C2-EB16-230C08087A9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46592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335C1-3E67-140C-7A9B-8F3749C19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0F494-9719-85CC-7656-AB6ED7309F3A}"/>
              </a:ext>
            </a:extLst>
          </p:cNvPr>
          <p:cNvSpPr>
            <a:spLocks noGrp="1"/>
          </p:cNvSpPr>
          <p:nvPr>
            <p:ph type="title"/>
          </p:nvPr>
        </p:nvSpPr>
        <p:spPr/>
        <p:txBody>
          <a:bodyPr/>
          <a:lstStyle/>
          <a:p>
            <a:r>
              <a:rPr lang="es-ES_tradnl" dirty="0"/>
              <a:t>Variables</a:t>
            </a:r>
          </a:p>
        </p:txBody>
      </p:sp>
      <p:sp>
        <p:nvSpPr>
          <p:cNvPr id="6" name="Slide Number Placeholder 5">
            <a:extLst>
              <a:ext uri="{FF2B5EF4-FFF2-40B4-BE49-F238E27FC236}">
                <a16:creationId xmlns:a16="http://schemas.microsoft.com/office/drawing/2014/main" id="{9159348E-D436-2DAB-47FD-D225094D8584}"/>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47477009-6191-AFD3-0ABA-1B006F15299E}"/>
              </a:ext>
            </a:extLst>
          </p:cNvPr>
          <p:cNvSpPr>
            <a:spLocks noGrp="1"/>
          </p:cNvSpPr>
          <p:nvPr>
            <p:ph idx="1"/>
          </p:nvPr>
        </p:nvSpPr>
        <p:spPr>
          <a:xfrm>
            <a:off x="700636" y="2293126"/>
            <a:ext cx="10691264" cy="3636088"/>
          </a:xfrm>
        </p:spPr>
        <p:txBody>
          <a:bodyPr>
            <a:normAutofit/>
          </a:bodyPr>
          <a:lstStyle/>
          <a:p>
            <a:r>
              <a:rPr lang="es-ES" b="1" dirty="0">
                <a:solidFill>
                  <a:schemeClr val="accent6">
                    <a:lumMod val="60000"/>
                    <a:lumOff val="40000"/>
                  </a:schemeClr>
                </a:solidFill>
              </a:rPr>
              <a:t>Mutables</a:t>
            </a:r>
            <a:r>
              <a:rPr lang="es-ES" dirty="0"/>
              <a:t>: Permiten ser modificadas una vez creados.</a:t>
            </a:r>
          </a:p>
          <a:p>
            <a:r>
              <a:rPr lang="es-ES" b="1" dirty="0">
                <a:solidFill>
                  <a:schemeClr val="accent3">
                    <a:lumMod val="60000"/>
                    <a:lumOff val="40000"/>
                  </a:schemeClr>
                </a:solidFill>
              </a:rPr>
              <a:t>Inmutables</a:t>
            </a:r>
            <a:r>
              <a:rPr lang="es-ES" dirty="0"/>
              <a:t>: No permiten ser modificables una vez creados.</a:t>
            </a:r>
            <a:endParaRPr lang="es-ES" b="1" dirty="0">
              <a:solidFill>
                <a:schemeClr val="accent6">
                  <a:lumMod val="60000"/>
                  <a:lumOff val="40000"/>
                </a:schemeClr>
              </a:solidFill>
            </a:endParaRPr>
          </a:p>
        </p:txBody>
      </p:sp>
      <p:graphicFrame>
        <p:nvGraphicFramePr>
          <p:cNvPr id="17" name="Table 16">
            <a:extLst>
              <a:ext uri="{FF2B5EF4-FFF2-40B4-BE49-F238E27FC236}">
                <a16:creationId xmlns:a16="http://schemas.microsoft.com/office/drawing/2014/main" id="{34C658C2-0F22-7F6C-D47F-60794B66B816}"/>
              </a:ext>
            </a:extLst>
          </p:cNvPr>
          <p:cNvGraphicFramePr>
            <a:graphicFrameLocks noGrp="1"/>
          </p:cNvGraphicFramePr>
          <p:nvPr/>
        </p:nvGraphicFramePr>
        <p:xfrm>
          <a:off x="3532997" y="3664156"/>
          <a:ext cx="5464356" cy="1490869"/>
        </p:xfrm>
        <a:graphic>
          <a:graphicData uri="http://schemas.openxmlformats.org/drawingml/2006/table">
            <a:tbl>
              <a:tblPr firstRow="1" bandRow="1">
                <a:tableStyleId>{21E4AEA4-8DFA-4A89-87EB-49C32662AFE0}</a:tableStyleId>
              </a:tblPr>
              <a:tblGrid>
                <a:gridCol w="2732178">
                  <a:extLst>
                    <a:ext uri="{9D8B030D-6E8A-4147-A177-3AD203B41FA5}">
                      <a16:colId xmlns:a16="http://schemas.microsoft.com/office/drawing/2014/main" val="2684646126"/>
                    </a:ext>
                  </a:extLst>
                </a:gridCol>
                <a:gridCol w="2732178">
                  <a:extLst>
                    <a:ext uri="{9D8B030D-6E8A-4147-A177-3AD203B41FA5}">
                      <a16:colId xmlns:a16="http://schemas.microsoft.com/office/drawing/2014/main" val="3467895413"/>
                    </a:ext>
                  </a:extLst>
                </a:gridCol>
              </a:tblGrid>
              <a:tr h="378349">
                <a:tc>
                  <a:txBody>
                    <a:bodyPr/>
                    <a:lstStyle/>
                    <a:p>
                      <a:r>
                        <a:rPr lang="es-ES_tradnl" dirty="0"/>
                        <a:t>Mutables</a:t>
                      </a:r>
                    </a:p>
                  </a:txBody>
                  <a:tcPr/>
                </a:tc>
                <a:tc>
                  <a:txBody>
                    <a:bodyPr/>
                    <a:lstStyle/>
                    <a:p>
                      <a:r>
                        <a:rPr lang="es-ES_tradnl" dirty="0"/>
                        <a:t>Inmutables</a:t>
                      </a:r>
                    </a:p>
                  </a:txBody>
                  <a:tcPr/>
                </a:tc>
                <a:extLst>
                  <a:ext uri="{0D108BD9-81ED-4DB2-BD59-A6C34878D82A}">
                    <a16:rowId xmlns:a16="http://schemas.microsoft.com/office/drawing/2014/main" val="2556891409"/>
                  </a:ext>
                </a:extLst>
              </a:tr>
              <a:tr h="370840">
                <a:tc>
                  <a:txBody>
                    <a:bodyPr/>
                    <a:lstStyle/>
                    <a:p>
                      <a:r>
                        <a:rPr lang="es-ES_tradnl" dirty="0"/>
                        <a:t>Listas</a:t>
                      </a:r>
                    </a:p>
                  </a:txBody>
                  <a:tcPr/>
                </a:tc>
                <a:tc>
                  <a:txBody>
                    <a:bodyPr/>
                    <a:lstStyle/>
                    <a:p>
                      <a:r>
                        <a:rPr lang="es-ES_tradnl" dirty="0"/>
                        <a:t>Variables numéricas</a:t>
                      </a:r>
                    </a:p>
                  </a:txBody>
                  <a:tcPr/>
                </a:tc>
                <a:extLst>
                  <a:ext uri="{0D108BD9-81ED-4DB2-BD59-A6C34878D82A}">
                    <a16:rowId xmlns:a16="http://schemas.microsoft.com/office/drawing/2014/main" val="4105965594"/>
                  </a:ext>
                </a:extLst>
              </a:tr>
              <a:tr h="370840">
                <a:tc>
                  <a:txBody>
                    <a:bodyPr/>
                    <a:lstStyle/>
                    <a:p>
                      <a:r>
                        <a:rPr lang="es-ES_tradnl" dirty="0"/>
                        <a:t>Diccionarios</a:t>
                      </a:r>
                    </a:p>
                  </a:txBody>
                  <a:tcPr/>
                </a:tc>
                <a:tc>
                  <a:txBody>
                    <a:bodyPr/>
                    <a:lstStyle/>
                    <a:p>
                      <a:r>
                        <a:rPr lang="es-ES_tradnl" dirty="0" err="1"/>
                        <a:t>Strings</a:t>
                      </a:r>
                      <a:endParaRPr lang="es-ES_tradnl" dirty="0"/>
                    </a:p>
                  </a:txBody>
                  <a:tcPr/>
                </a:tc>
                <a:extLst>
                  <a:ext uri="{0D108BD9-81ED-4DB2-BD59-A6C34878D82A}">
                    <a16:rowId xmlns:a16="http://schemas.microsoft.com/office/drawing/2014/main" val="1957717793"/>
                  </a:ext>
                </a:extLst>
              </a:tr>
              <a:tr h="370840">
                <a:tc>
                  <a:txBody>
                    <a:bodyPr/>
                    <a:lstStyle/>
                    <a:p>
                      <a:r>
                        <a:rPr lang="es-ES_tradnl" dirty="0"/>
                        <a:t>Sets</a:t>
                      </a:r>
                    </a:p>
                  </a:txBody>
                  <a:tcPr/>
                </a:tc>
                <a:tc>
                  <a:txBody>
                    <a:bodyPr/>
                    <a:lstStyle/>
                    <a:p>
                      <a:r>
                        <a:rPr lang="es-ES_tradnl" dirty="0"/>
                        <a:t>Tuplas</a:t>
                      </a:r>
                    </a:p>
                  </a:txBody>
                  <a:tcPr/>
                </a:tc>
                <a:extLst>
                  <a:ext uri="{0D108BD9-81ED-4DB2-BD59-A6C34878D82A}">
                    <a16:rowId xmlns:a16="http://schemas.microsoft.com/office/drawing/2014/main" val="606866714"/>
                  </a:ext>
                </a:extLst>
              </a:tr>
            </a:tbl>
          </a:graphicData>
        </a:graphic>
      </p:graphicFrame>
      <p:sp>
        <p:nvSpPr>
          <p:cNvPr id="3" name="Footer Placeholder 4">
            <a:extLst>
              <a:ext uri="{FF2B5EF4-FFF2-40B4-BE49-F238E27FC236}">
                <a16:creationId xmlns:a16="http://schemas.microsoft.com/office/drawing/2014/main" id="{D94475D3-0084-AD61-92E4-7D7B8254BAD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7067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
        <p:nvSpPr>
          <p:cNvPr id="3" name="Footer Placeholder 4">
            <a:extLst>
              <a:ext uri="{FF2B5EF4-FFF2-40B4-BE49-F238E27FC236}">
                <a16:creationId xmlns:a16="http://schemas.microsoft.com/office/drawing/2014/main" id="{C3DEA857-BA45-F5F0-12EC-0A9D36496B0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66800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Operadores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16058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C7DCA-B1E6-A48F-FAD6-E07B86078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91FE4-D804-29E2-4E6A-C97CD801F627}"/>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54064DF5-30D5-B587-AB55-5A9D32548E47}"/>
              </a:ext>
            </a:extLst>
          </p:cNvPr>
          <p:cNvSpPr>
            <a:spLocks noGrp="1"/>
          </p:cNvSpPr>
          <p:nvPr>
            <p:ph type="sldNum" sz="quarter" idx="12"/>
          </p:nvPr>
        </p:nvSpPr>
        <p:spPr/>
        <p:txBody>
          <a:bodyPr/>
          <a:lstStyle/>
          <a:p>
            <a:fld id="{87E7843D-FF13-4365-9478-9625B70A2705}" type="slidenum">
              <a:rPr lang="en-US" smtClean="0"/>
              <a:t>31</a:t>
            </a:fld>
            <a:endParaRPr lang="en-US"/>
          </a:p>
        </p:txBody>
      </p:sp>
      <p:graphicFrame>
        <p:nvGraphicFramePr>
          <p:cNvPr id="17" name="Table 16">
            <a:extLst>
              <a:ext uri="{FF2B5EF4-FFF2-40B4-BE49-F238E27FC236}">
                <a16:creationId xmlns:a16="http://schemas.microsoft.com/office/drawing/2014/main" id="{4EDF5BB5-E596-3187-5358-9146779D52EC}"/>
              </a:ext>
            </a:extLst>
          </p:cNvPr>
          <p:cNvGraphicFramePr>
            <a:graphicFrameLocks noGrp="1"/>
          </p:cNvGraphicFramePr>
          <p:nvPr/>
        </p:nvGraphicFramePr>
        <p:xfrm>
          <a:off x="3363822" y="2573287"/>
          <a:ext cx="5464356" cy="260338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467895413"/>
                    </a:ext>
                  </a:extLst>
                </a:gridCol>
                <a:gridCol w="1821452">
                  <a:extLst>
                    <a:ext uri="{9D8B030D-6E8A-4147-A177-3AD203B41FA5}">
                      <a16:colId xmlns:a16="http://schemas.microsoft.com/office/drawing/2014/main" val="3252705875"/>
                    </a:ext>
                  </a:extLst>
                </a:gridCol>
              </a:tblGrid>
              <a:tr h="378349">
                <a:tc>
                  <a:txBody>
                    <a:bodyPr/>
                    <a:lstStyle/>
                    <a:p>
                      <a:r>
                        <a:rPr lang="es-ES_tradnl" b="0" dirty="0"/>
                        <a:t>Suma</a:t>
                      </a:r>
                    </a:p>
                  </a:txBody>
                  <a:tcPr/>
                </a:tc>
                <a:tc>
                  <a:txBody>
                    <a:bodyPr/>
                    <a:lstStyle/>
                    <a:p>
                      <a:pPr algn="ctr"/>
                      <a:r>
                        <a:rPr lang="es-ES_tradnl" b="0" dirty="0"/>
                        <a:t>+</a:t>
                      </a:r>
                    </a:p>
                  </a:txBody>
                  <a:tcPr/>
                </a:tc>
                <a:tc>
                  <a:txBody>
                    <a:bodyPr/>
                    <a:lstStyle/>
                    <a:p>
                      <a:pPr algn="ctr"/>
                      <a:r>
                        <a:rPr lang="es-ES_tradnl" b="0" dirty="0"/>
                        <a:t>x + y</a:t>
                      </a:r>
                    </a:p>
                  </a:txBody>
                  <a:tcPr/>
                </a:tc>
                <a:extLst>
                  <a:ext uri="{0D108BD9-81ED-4DB2-BD59-A6C34878D82A}">
                    <a16:rowId xmlns:a16="http://schemas.microsoft.com/office/drawing/2014/main" val="2556891409"/>
                  </a:ext>
                </a:extLst>
              </a:tr>
              <a:tr h="370840">
                <a:tc>
                  <a:txBody>
                    <a:bodyPr/>
                    <a:lstStyle/>
                    <a:p>
                      <a:r>
                        <a:rPr lang="es-ES_tradnl" dirty="0"/>
                        <a:t>Resta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a:t>
                      </a:r>
                    </a:p>
                  </a:txBody>
                  <a:tcPr/>
                </a:tc>
                <a:extLst>
                  <a:ext uri="{0D108BD9-81ED-4DB2-BD59-A6C34878D82A}">
                    <a16:rowId xmlns:a16="http://schemas.microsoft.com/office/drawing/2014/main" val="4105965594"/>
                  </a:ext>
                </a:extLst>
              </a:tr>
              <a:tr h="370840">
                <a:tc>
                  <a:txBody>
                    <a:bodyPr/>
                    <a:lstStyle/>
                    <a:p>
                      <a:r>
                        <a:rPr lang="es-ES_tradnl" dirty="0"/>
                        <a:t>Multiplicación</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a:t>
                      </a:r>
                    </a:p>
                  </a:txBody>
                  <a:tcPr/>
                </a:tc>
                <a:extLst>
                  <a:ext uri="{0D108BD9-81ED-4DB2-BD59-A6C34878D82A}">
                    <a16:rowId xmlns:a16="http://schemas.microsoft.com/office/drawing/2014/main" val="1957717793"/>
                  </a:ext>
                </a:extLst>
              </a:tr>
              <a:tr h="370840">
                <a:tc>
                  <a:txBody>
                    <a:bodyPr/>
                    <a:lstStyle/>
                    <a:p>
                      <a:r>
                        <a:rPr lang="es-ES_tradnl" dirty="0"/>
                        <a:t>División</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606866714"/>
                  </a:ext>
                </a:extLst>
              </a:tr>
              <a:tr h="370840">
                <a:tc>
                  <a:txBody>
                    <a:bodyPr/>
                    <a:lstStyle/>
                    <a:p>
                      <a:r>
                        <a:rPr lang="es-ES_tradnl" dirty="0"/>
                        <a:t>Módulo</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3569008797"/>
                  </a:ext>
                </a:extLst>
              </a:tr>
              <a:tr h="370840">
                <a:tc>
                  <a:txBody>
                    <a:bodyPr/>
                    <a:lstStyle/>
                    <a:p>
                      <a:r>
                        <a:rPr lang="es-ES_tradnl" dirty="0"/>
                        <a:t>División entera</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4140168199"/>
                  </a:ext>
                </a:extLst>
              </a:tr>
              <a:tr h="370840">
                <a:tc>
                  <a:txBody>
                    <a:bodyPr/>
                    <a:lstStyle/>
                    <a:p>
                      <a:r>
                        <a:rPr lang="es-ES_tradnl" dirty="0"/>
                        <a:t>Exponente</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4063117434"/>
                  </a:ext>
                </a:extLst>
              </a:tr>
            </a:tbl>
          </a:graphicData>
        </a:graphic>
      </p:graphicFrame>
      <p:sp>
        <p:nvSpPr>
          <p:cNvPr id="3" name="TextBox 2">
            <a:extLst>
              <a:ext uri="{FF2B5EF4-FFF2-40B4-BE49-F238E27FC236}">
                <a16:creationId xmlns:a16="http://schemas.microsoft.com/office/drawing/2014/main" id="{BE65910E-DBE8-17AF-A7D4-7A4447F45F4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Aritméticos:</a:t>
            </a:r>
          </a:p>
        </p:txBody>
      </p:sp>
      <p:sp>
        <p:nvSpPr>
          <p:cNvPr id="4" name="Footer Placeholder 4">
            <a:extLst>
              <a:ext uri="{FF2B5EF4-FFF2-40B4-BE49-F238E27FC236}">
                <a16:creationId xmlns:a16="http://schemas.microsoft.com/office/drawing/2014/main" id="{AE9EE0FD-F031-99D3-36C5-BB429348CE1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230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016A2-CEF5-62E3-FE7B-2A86689CB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8B66A-BB9B-795A-3497-9FC192689315}"/>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EAA903BC-2D00-BF84-F8F3-B6787A55563C}"/>
              </a:ext>
            </a:extLst>
          </p:cNvPr>
          <p:cNvSpPr>
            <a:spLocks noGrp="1"/>
          </p:cNvSpPr>
          <p:nvPr>
            <p:ph type="sldNum" sz="quarter" idx="12"/>
          </p:nvPr>
        </p:nvSpPr>
        <p:spPr/>
        <p:txBody>
          <a:bodyPr/>
          <a:lstStyle/>
          <a:p>
            <a:fld id="{87E7843D-FF13-4365-9478-9625B70A2705}" type="slidenum">
              <a:rPr lang="en-US" smtClean="0"/>
              <a:t>32</a:t>
            </a:fld>
            <a:endParaRPr lang="en-US"/>
          </a:p>
        </p:txBody>
      </p:sp>
      <p:graphicFrame>
        <p:nvGraphicFramePr>
          <p:cNvPr id="17" name="Table 16">
            <a:extLst>
              <a:ext uri="{FF2B5EF4-FFF2-40B4-BE49-F238E27FC236}">
                <a16:creationId xmlns:a16="http://schemas.microsoft.com/office/drawing/2014/main" id="{83901578-2837-B1AA-BED4-EC6033ABF9DC}"/>
              </a:ext>
            </a:extLst>
          </p:cNvPr>
          <p:cNvGraphicFramePr>
            <a:graphicFrameLocks noGrp="1"/>
          </p:cNvGraphicFramePr>
          <p:nvPr/>
        </p:nvGraphicFramePr>
        <p:xfrm>
          <a:off x="3363822" y="2573287"/>
          <a:ext cx="5464356" cy="223254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467895413"/>
                    </a:ext>
                  </a:extLst>
                </a:gridCol>
                <a:gridCol w="1821452">
                  <a:extLst>
                    <a:ext uri="{9D8B030D-6E8A-4147-A177-3AD203B41FA5}">
                      <a16:colId xmlns:a16="http://schemas.microsoft.com/office/drawing/2014/main" val="3252705875"/>
                    </a:ext>
                  </a:extLst>
                </a:gridCol>
              </a:tblGrid>
              <a:tr h="378349">
                <a:tc>
                  <a:txBody>
                    <a:bodyPr/>
                    <a:lstStyle/>
                    <a:p>
                      <a:r>
                        <a:rPr lang="es-ES_tradnl" b="0" dirty="0"/>
                        <a:t>Mayor</a:t>
                      </a:r>
                    </a:p>
                  </a:txBody>
                  <a:tcPr/>
                </a:tc>
                <a:tc>
                  <a:txBody>
                    <a:bodyPr/>
                    <a:lstStyle/>
                    <a:p>
                      <a:pPr algn="ctr"/>
                      <a:r>
                        <a:rPr lang="es-ES_tradnl" b="0" dirty="0"/>
                        <a:t>&gt;</a:t>
                      </a:r>
                    </a:p>
                  </a:txBody>
                  <a:tcPr/>
                </a:tc>
                <a:tc>
                  <a:txBody>
                    <a:bodyPr/>
                    <a:lstStyle/>
                    <a:p>
                      <a:pPr algn="ctr"/>
                      <a:r>
                        <a:rPr lang="es-ES_tradnl" b="0" dirty="0"/>
                        <a:t>x &gt; y</a:t>
                      </a:r>
                    </a:p>
                  </a:txBody>
                  <a:tcPr/>
                </a:tc>
                <a:extLst>
                  <a:ext uri="{0D108BD9-81ED-4DB2-BD59-A6C34878D82A}">
                    <a16:rowId xmlns:a16="http://schemas.microsoft.com/office/drawing/2014/main" val="2556891409"/>
                  </a:ext>
                </a:extLst>
              </a:tr>
              <a:tr h="370840">
                <a:tc>
                  <a:txBody>
                    <a:bodyPr/>
                    <a:lstStyle/>
                    <a:p>
                      <a:r>
                        <a:rPr lang="es-ES_tradnl" dirty="0"/>
                        <a:t>Menor</a:t>
                      </a:r>
                    </a:p>
                  </a:txBody>
                  <a:tcPr/>
                </a:tc>
                <a:tc>
                  <a:txBody>
                    <a:bodyPr/>
                    <a:lstStyle/>
                    <a:p>
                      <a:pPr algn="ctr"/>
                      <a:r>
                        <a:rPr lang="es-ES_tradnl"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&lt; y</a:t>
                      </a:r>
                    </a:p>
                  </a:txBody>
                  <a:tcPr/>
                </a:tc>
                <a:extLst>
                  <a:ext uri="{0D108BD9-81ED-4DB2-BD59-A6C34878D82A}">
                    <a16:rowId xmlns:a16="http://schemas.microsoft.com/office/drawing/2014/main" val="4105965594"/>
                  </a:ext>
                </a:extLst>
              </a:tr>
              <a:tr h="370840">
                <a:tc>
                  <a:txBody>
                    <a:bodyPr/>
                    <a:lstStyle/>
                    <a:p>
                      <a:r>
                        <a:rPr lang="es-ES_tradnl" dirty="0"/>
                        <a:t>Igual</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a:t>
                      </a:r>
                    </a:p>
                  </a:txBody>
                  <a:tcPr/>
                </a:tc>
                <a:extLst>
                  <a:ext uri="{0D108BD9-81ED-4DB2-BD59-A6C34878D82A}">
                    <a16:rowId xmlns:a16="http://schemas.microsoft.com/office/drawing/2014/main" val="1957717793"/>
                  </a:ext>
                </a:extLst>
              </a:tr>
              <a:tr h="370840">
                <a:tc>
                  <a:txBody>
                    <a:bodyPr/>
                    <a:lstStyle/>
                    <a:p>
                      <a:r>
                        <a:rPr lang="es-ES_tradnl" dirty="0"/>
                        <a:t>Distinto</a:t>
                      </a:r>
                    </a:p>
                  </a:txBody>
                  <a:tcPr/>
                </a:tc>
                <a:tc>
                  <a:txBody>
                    <a:bodyPr/>
                    <a:lstStyle/>
                    <a:p>
                      <a:pPr algn="ctr"/>
                      <a:r>
                        <a:rPr lang="es-ES_tradnl" dirty="0"/>
                        <a:t>!=</a:t>
                      </a:r>
                    </a:p>
                  </a:txBody>
                  <a:tcPr/>
                </a:tc>
                <a:tc>
                  <a:txBody>
                    <a:bodyPr/>
                    <a:lstStyle/>
                    <a:p>
                      <a:pPr algn="ctr"/>
                      <a:r>
                        <a:rPr lang="es-ES_tradnl" dirty="0"/>
                        <a:t>x != y</a:t>
                      </a:r>
                    </a:p>
                  </a:txBody>
                  <a:tcPr/>
                </a:tc>
                <a:extLst>
                  <a:ext uri="{0D108BD9-81ED-4DB2-BD59-A6C34878D82A}">
                    <a16:rowId xmlns:a16="http://schemas.microsoft.com/office/drawing/2014/main" val="606866714"/>
                  </a:ext>
                </a:extLst>
              </a:tr>
              <a:tr h="370840">
                <a:tc>
                  <a:txBody>
                    <a:bodyPr/>
                    <a:lstStyle/>
                    <a:p>
                      <a:r>
                        <a:rPr lang="es-ES_tradnl" dirty="0"/>
                        <a:t>Mayor o igual</a:t>
                      </a:r>
                    </a:p>
                  </a:txBody>
                  <a:tcPr/>
                </a:tc>
                <a:tc>
                  <a:txBody>
                    <a:bodyPr/>
                    <a:lstStyle/>
                    <a:p>
                      <a:pPr algn="ctr"/>
                      <a:r>
                        <a:rPr lang="es-ES_tradnl" dirty="0"/>
                        <a:t>&gt;=</a:t>
                      </a:r>
                    </a:p>
                  </a:txBody>
                  <a:tcPr/>
                </a:tc>
                <a:tc>
                  <a:txBody>
                    <a:bodyPr/>
                    <a:lstStyle/>
                    <a:p>
                      <a:pPr algn="ctr"/>
                      <a:r>
                        <a:rPr lang="es-ES_tradnl" dirty="0"/>
                        <a:t>x &gt;= y</a:t>
                      </a:r>
                    </a:p>
                  </a:txBody>
                  <a:tcPr/>
                </a:tc>
                <a:extLst>
                  <a:ext uri="{0D108BD9-81ED-4DB2-BD59-A6C34878D82A}">
                    <a16:rowId xmlns:a16="http://schemas.microsoft.com/office/drawing/2014/main" val="3569008797"/>
                  </a:ext>
                </a:extLst>
              </a:tr>
              <a:tr h="370840">
                <a:tc>
                  <a:txBody>
                    <a:bodyPr/>
                    <a:lstStyle/>
                    <a:p>
                      <a:r>
                        <a:rPr lang="es-ES_tradnl" dirty="0"/>
                        <a:t>Menor o igual</a:t>
                      </a:r>
                    </a:p>
                  </a:txBody>
                  <a:tcPr/>
                </a:tc>
                <a:tc>
                  <a:txBody>
                    <a:bodyPr/>
                    <a:lstStyle/>
                    <a:p>
                      <a:pPr algn="ctr"/>
                      <a:r>
                        <a:rPr lang="es-ES_tradnl" dirty="0"/>
                        <a:t>&lt;=</a:t>
                      </a:r>
                    </a:p>
                  </a:txBody>
                  <a:tcPr/>
                </a:tc>
                <a:tc>
                  <a:txBody>
                    <a:bodyPr/>
                    <a:lstStyle/>
                    <a:p>
                      <a:pPr algn="ctr"/>
                      <a:r>
                        <a:rPr lang="es-ES_tradnl" dirty="0"/>
                        <a:t>x &lt;= y</a:t>
                      </a:r>
                    </a:p>
                  </a:txBody>
                  <a:tcPr/>
                </a:tc>
                <a:extLst>
                  <a:ext uri="{0D108BD9-81ED-4DB2-BD59-A6C34878D82A}">
                    <a16:rowId xmlns:a16="http://schemas.microsoft.com/office/drawing/2014/main" val="4140168199"/>
                  </a:ext>
                </a:extLst>
              </a:tr>
            </a:tbl>
          </a:graphicData>
        </a:graphic>
      </p:graphicFrame>
      <p:sp>
        <p:nvSpPr>
          <p:cNvPr id="3" name="TextBox 2">
            <a:extLst>
              <a:ext uri="{FF2B5EF4-FFF2-40B4-BE49-F238E27FC236}">
                <a16:creationId xmlns:a16="http://schemas.microsoft.com/office/drawing/2014/main" id="{00392792-92A2-464A-50E0-EE609EE4D7D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Comparadores (retornan booleanos):</a:t>
            </a:r>
          </a:p>
        </p:txBody>
      </p:sp>
      <p:sp>
        <p:nvSpPr>
          <p:cNvPr id="4" name="Footer Placeholder 4">
            <a:extLst>
              <a:ext uri="{FF2B5EF4-FFF2-40B4-BE49-F238E27FC236}">
                <a16:creationId xmlns:a16="http://schemas.microsoft.com/office/drawing/2014/main" id="{9B68F0A3-C127-2994-2763-CDAAF0AE718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91978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987C-00C8-0A78-E58C-E776D3F5D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E5C89-A82A-6C80-C9C9-24F7150ECA54}"/>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F9646CBA-802B-1A29-C8E6-A93E044F9BD7}"/>
              </a:ext>
            </a:extLst>
          </p:cNvPr>
          <p:cNvSpPr>
            <a:spLocks noGrp="1"/>
          </p:cNvSpPr>
          <p:nvPr>
            <p:ph type="sldNum" sz="quarter" idx="12"/>
          </p:nvPr>
        </p:nvSpPr>
        <p:spPr/>
        <p:txBody>
          <a:bodyPr/>
          <a:lstStyle/>
          <a:p>
            <a:fld id="{87E7843D-FF13-4365-9478-9625B70A2705}" type="slidenum">
              <a:rPr lang="en-US" smtClean="0"/>
              <a:t>33</a:t>
            </a:fld>
            <a:endParaRPr lang="en-US"/>
          </a:p>
        </p:txBody>
      </p:sp>
      <p:graphicFrame>
        <p:nvGraphicFramePr>
          <p:cNvPr id="17" name="Table 16">
            <a:extLst>
              <a:ext uri="{FF2B5EF4-FFF2-40B4-BE49-F238E27FC236}">
                <a16:creationId xmlns:a16="http://schemas.microsoft.com/office/drawing/2014/main" id="{A52970FD-E836-9E7B-BA12-007FA7881610}"/>
              </a:ext>
            </a:extLst>
          </p:cNvPr>
          <p:cNvGraphicFramePr>
            <a:graphicFrameLocks noGrp="1"/>
          </p:cNvGraphicFramePr>
          <p:nvPr/>
        </p:nvGraphicFramePr>
        <p:xfrm>
          <a:off x="4274548" y="2644694"/>
          <a:ext cx="3642904" cy="112002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252705875"/>
                    </a:ext>
                  </a:extLst>
                </a:gridCol>
              </a:tblGrid>
              <a:tr h="378349">
                <a:tc>
                  <a:txBody>
                    <a:bodyPr/>
                    <a:lstStyle/>
                    <a:p>
                      <a:r>
                        <a:rPr lang="es-ES_tradnl" b="0" dirty="0"/>
                        <a:t>and</a:t>
                      </a:r>
                    </a:p>
                  </a:txBody>
                  <a:tcPr/>
                </a:tc>
                <a:tc>
                  <a:txBody>
                    <a:bodyPr/>
                    <a:lstStyle/>
                    <a:p>
                      <a:pPr algn="ctr"/>
                      <a:r>
                        <a:rPr lang="es-ES_tradnl" b="0" dirty="0"/>
                        <a:t>x and y</a:t>
                      </a:r>
                    </a:p>
                  </a:txBody>
                  <a:tcPr/>
                </a:tc>
                <a:extLst>
                  <a:ext uri="{0D108BD9-81ED-4DB2-BD59-A6C34878D82A}">
                    <a16:rowId xmlns:a16="http://schemas.microsoft.com/office/drawing/2014/main" val="2556891409"/>
                  </a:ext>
                </a:extLst>
              </a:tr>
              <a:tr h="370840">
                <a:tc>
                  <a:txBody>
                    <a:bodyPr/>
                    <a:lstStyle/>
                    <a:p>
                      <a:r>
                        <a:rPr lang="es-ES_tradnl" dirty="0" err="1"/>
                        <a:t>or</a:t>
                      </a:r>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a:t>
                      </a:r>
                      <a:r>
                        <a:rPr lang="es-ES_tradnl" dirty="0" err="1"/>
                        <a:t>or</a:t>
                      </a:r>
                      <a:r>
                        <a:rPr lang="es-ES_tradnl" dirty="0"/>
                        <a:t> y</a:t>
                      </a:r>
                    </a:p>
                  </a:txBody>
                  <a:tcPr/>
                </a:tc>
                <a:extLst>
                  <a:ext uri="{0D108BD9-81ED-4DB2-BD59-A6C34878D82A}">
                    <a16:rowId xmlns:a16="http://schemas.microsoft.com/office/drawing/2014/main" val="4105965594"/>
                  </a:ext>
                </a:extLst>
              </a:tr>
              <a:tr h="370840">
                <a:tc>
                  <a:txBody>
                    <a:bodyPr/>
                    <a:lstStyle/>
                    <a:p>
                      <a:r>
                        <a:rPr lang="es-ES_tradnl" dirty="0" err="1"/>
                        <a:t>not</a:t>
                      </a:r>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err="1"/>
                        <a:t>not</a:t>
                      </a:r>
                      <a:r>
                        <a:rPr lang="es-ES_tradnl" dirty="0"/>
                        <a:t> x</a:t>
                      </a:r>
                    </a:p>
                  </a:txBody>
                  <a:tcPr/>
                </a:tc>
                <a:extLst>
                  <a:ext uri="{0D108BD9-81ED-4DB2-BD59-A6C34878D82A}">
                    <a16:rowId xmlns:a16="http://schemas.microsoft.com/office/drawing/2014/main" val="1957717793"/>
                  </a:ext>
                </a:extLst>
              </a:tr>
            </a:tbl>
          </a:graphicData>
        </a:graphic>
      </p:graphicFrame>
      <p:sp>
        <p:nvSpPr>
          <p:cNvPr id="3" name="TextBox 2">
            <a:extLst>
              <a:ext uri="{FF2B5EF4-FFF2-40B4-BE49-F238E27FC236}">
                <a16:creationId xmlns:a16="http://schemas.microsoft.com/office/drawing/2014/main" id="{65C49CA2-E3F6-D591-19CE-B925EE36911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Lógicos (solo para booleanos):</a:t>
            </a:r>
          </a:p>
        </p:txBody>
      </p:sp>
      <p:sp>
        <p:nvSpPr>
          <p:cNvPr id="4" name="Footer Placeholder 4">
            <a:extLst>
              <a:ext uri="{FF2B5EF4-FFF2-40B4-BE49-F238E27FC236}">
                <a16:creationId xmlns:a16="http://schemas.microsoft.com/office/drawing/2014/main" id="{5F8C04C8-D0EF-D824-A7F4-99927288944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20603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DDC69-71D7-C98E-D0A7-FC7B4B00E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01B79-CC2E-A84F-6516-CE5CF4F1FFC7}"/>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8BB3C680-D4FD-A0EC-1D89-05708401017C}"/>
              </a:ext>
            </a:extLst>
          </p:cNvPr>
          <p:cNvSpPr>
            <a:spLocks noGrp="1"/>
          </p:cNvSpPr>
          <p:nvPr>
            <p:ph type="sldNum" sz="quarter" idx="12"/>
          </p:nvPr>
        </p:nvSpPr>
        <p:spPr/>
        <p:txBody>
          <a:bodyPr/>
          <a:lstStyle/>
          <a:p>
            <a:fld id="{87E7843D-FF13-4365-9478-9625B70A2705}" type="slidenum">
              <a:rPr lang="en-US" smtClean="0"/>
              <a:t>34</a:t>
            </a:fld>
            <a:endParaRPr lang="en-US"/>
          </a:p>
        </p:txBody>
      </p:sp>
      <p:graphicFrame>
        <p:nvGraphicFramePr>
          <p:cNvPr id="17" name="Table 16">
            <a:extLst>
              <a:ext uri="{FF2B5EF4-FFF2-40B4-BE49-F238E27FC236}">
                <a16:creationId xmlns:a16="http://schemas.microsoft.com/office/drawing/2014/main" id="{FC5F4D93-DF36-F6B5-E29E-C04177E3F949}"/>
              </a:ext>
            </a:extLst>
          </p:cNvPr>
          <p:cNvGraphicFramePr>
            <a:graphicFrameLocks noGrp="1"/>
          </p:cNvGraphicFramePr>
          <p:nvPr/>
        </p:nvGraphicFramePr>
        <p:xfrm>
          <a:off x="2494471" y="2498145"/>
          <a:ext cx="7203057" cy="1861709"/>
        </p:xfrm>
        <a:graphic>
          <a:graphicData uri="http://schemas.openxmlformats.org/drawingml/2006/table">
            <a:tbl>
              <a:tblPr firstRow="1" bandRow="1">
                <a:tableStyleId>{22838BEF-8BB2-4498-84A7-C5851F593DF1}</a:tableStyleId>
              </a:tblPr>
              <a:tblGrid>
                <a:gridCol w="2975721">
                  <a:extLst>
                    <a:ext uri="{9D8B030D-6E8A-4147-A177-3AD203B41FA5}">
                      <a16:colId xmlns:a16="http://schemas.microsoft.com/office/drawing/2014/main" val="2684646126"/>
                    </a:ext>
                  </a:extLst>
                </a:gridCol>
                <a:gridCol w="1587654">
                  <a:extLst>
                    <a:ext uri="{9D8B030D-6E8A-4147-A177-3AD203B41FA5}">
                      <a16:colId xmlns:a16="http://schemas.microsoft.com/office/drawing/2014/main" val="3467895413"/>
                    </a:ext>
                  </a:extLst>
                </a:gridCol>
                <a:gridCol w="2639682">
                  <a:extLst>
                    <a:ext uri="{9D8B030D-6E8A-4147-A177-3AD203B41FA5}">
                      <a16:colId xmlns:a16="http://schemas.microsoft.com/office/drawing/2014/main" val="3252705875"/>
                    </a:ext>
                  </a:extLst>
                </a:gridCol>
              </a:tblGrid>
              <a:tr h="378349">
                <a:tc>
                  <a:txBody>
                    <a:bodyPr/>
                    <a:lstStyle/>
                    <a:p>
                      <a:r>
                        <a:rPr lang="es-ES_tradnl" b="0" dirty="0"/>
                        <a:t>Asignar</a:t>
                      </a:r>
                    </a:p>
                  </a:txBody>
                  <a:tcPr/>
                </a:tc>
                <a:tc>
                  <a:txBody>
                    <a:bodyPr/>
                    <a:lstStyle/>
                    <a:p>
                      <a:pPr algn="ctr"/>
                      <a:r>
                        <a:rPr lang="es-ES_tradnl" b="0" dirty="0"/>
                        <a:t>=</a:t>
                      </a:r>
                    </a:p>
                  </a:txBody>
                  <a:tcPr/>
                </a:tc>
                <a:tc>
                  <a:txBody>
                    <a:bodyPr/>
                    <a:lstStyle/>
                    <a:p>
                      <a:pPr algn="ctr"/>
                      <a:r>
                        <a:rPr lang="es-ES_tradnl" b="0" dirty="0"/>
                        <a:t>x = y</a:t>
                      </a:r>
                    </a:p>
                  </a:txBody>
                  <a:tcPr/>
                </a:tc>
                <a:extLst>
                  <a:ext uri="{0D108BD9-81ED-4DB2-BD59-A6C34878D82A}">
                    <a16:rowId xmlns:a16="http://schemas.microsoft.com/office/drawing/2014/main" val="2556891409"/>
                  </a:ext>
                </a:extLst>
              </a:tr>
              <a:tr h="370840">
                <a:tc>
                  <a:txBody>
                    <a:bodyPr/>
                    <a:lstStyle/>
                    <a:p>
                      <a:r>
                        <a:rPr lang="es-ES_tradnl" dirty="0"/>
                        <a:t>Sumar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4105965594"/>
                  </a:ext>
                </a:extLst>
              </a:tr>
              <a:tr h="370840">
                <a:tc>
                  <a:txBody>
                    <a:bodyPr/>
                    <a:lstStyle/>
                    <a:p>
                      <a:r>
                        <a:rPr lang="es-ES_tradnl" dirty="0"/>
                        <a:t>Resta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1957717793"/>
                  </a:ext>
                </a:extLst>
              </a:tr>
              <a:tr h="370840">
                <a:tc>
                  <a:txBody>
                    <a:bodyPr/>
                    <a:lstStyle/>
                    <a:p>
                      <a:r>
                        <a:rPr lang="es-ES_tradnl" dirty="0"/>
                        <a:t>Multiplicación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606866714"/>
                  </a:ext>
                </a:extLst>
              </a:tr>
              <a:tr h="370840">
                <a:tc>
                  <a:txBody>
                    <a:bodyPr/>
                    <a:lstStyle/>
                    <a:p>
                      <a:r>
                        <a:rPr lang="es-ES_tradnl" dirty="0"/>
                        <a:t>Divide y asigna</a:t>
                      </a:r>
                    </a:p>
                  </a:txBody>
                  <a:tcPr/>
                </a:tc>
                <a:tc>
                  <a:txBody>
                    <a:bodyPr/>
                    <a:lstStyle/>
                    <a:p>
                      <a:pPr algn="ctr"/>
                      <a:r>
                        <a:rPr lang="es-ES_tradnl"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 y (x = x / y)</a:t>
                      </a:r>
                    </a:p>
                  </a:txBody>
                  <a:tcPr/>
                </a:tc>
                <a:extLst>
                  <a:ext uri="{0D108BD9-81ED-4DB2-BD59-A6C34878D82A}">
                    <a16:rowId xmlns:a16="http://schemas.microsoft.com/office/drawing/2014/main" val="3569008797"/>
                  </a:ext>
                </a:extLst>
              </a:tr>
            </a:tbl>
          </a:graphicData>
        </a:graphic>
      </p:graphicFrame>
      <p:sp>
        <p:nvSpPr>
          <p:cNvPr id="3" name="TextBox 2">
            <a:extLst>
              <a:ext uri="{FF2B5EF4-FFF2-40B4-BE49-F238E27FC236}">
                <a16:creationId xmlns:a16="http://schemas.microsoft.com/office/drawing/2014/main" id="{898B4CEE-FF22-FA0C-3B13-BEE0254461A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De asignación:</a:t>
            </a:r>
          </a:p>
        </p:txBody>
      </p:sp>
      <p:sp>
        <p:nvSpPr>
          <p:cNvPr id="4" name="Footer Placeholder 4">
            <a:extLst>
              <a:ext uri="{FF2B5EF4-FFF2-40B4-BE49-F238E27FC236}">
                <a16:creationId xmlns:a16="http://schemas.microsoft.com/office/drawing/2014/main" id="{E0B6C7F7-5F48-173C-0580-DB77A7799A4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72957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DE287-8754-5B4A-7003-8B091CDAC4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3BEF2-766E-7432-596D-EE31E4DBF2D1}"/>
              </a:ext>
            </a:extLst>
          </p:cNvPr>
          <p:cNvSpPr>
            <a:spLocks noGrp="1"/>
          </p:cNvSpPr>
          <p:nvPr>
            <p:ph type="title"/>
          </p:nvPr>
        </p:nvSpPr>
        <p:spPr/>
        <p:txBody>
          <a:bodyPr/>
          <a:lstStyle/>
          <a:p>
            <a:r>
              <a:rPr lang="es-ES_tradnl" dirty="0"/>
              <a:t>Operadores</a:t>
            </a:r>
          </a:p>
        </p:txBody>
      </p:sp>
      <p:sp>
        <p:nvSpPr>
          <p:cNvPr id="6" name="Slide Number Placeholder 5">
            <a:extLst>
              <a:ext uri="{FF2B5EF4-FFF2-40B4-BE49-F238E27FC236}">
                <a16:creationId xmlns:a16="http://schemas.microsoft.com/office/drawing/2014/main" id="{A80BE16A-D46C-D960-C437-E77C0D0DBA80}"/>
              </a:ext>
            </a:extLst>
          </p:cNvPr>
          <p:cNvSpPr>
            <a:spLocks noGrp="1"/>
          </p:cNvSpPr>
          <p:nvPr>
            <p:ph type="sldNum" sz="quarter" idx="12"/>
          </p:nvPr>
        </p:nvSpPr>
        <p:spPr/>
        <p:txBody>
          <a:bodyPr/>
          <a:lstStyle/>
          <a:p>
            <a:fld id="{87E7843D-FF13-4365-9478-9625B70A2705}" type="slidenum">
              <a:rPr lang="en-US" smtClean="0"/>
              <a:t>35</a:t>
            </a:fld>
            <a:endParaRPr lang="en-US"/>
          </a:p>
        </p:txBody>
      </p:sp>
      <p:graphicFrame>
        <p:nvGraphicFramePr>
          <p:cNvPr id="17" name="Table 16">
            <a:extLst>
              <a:ext uri="{FF2B5EF4-FFF2-40B4-BE49-F238E27FC236}">
                <a16:creationId xmlns:a16="http://schemas.microsoft.com/office/drawing/2014/main" id="{F5D4C609-11CE-F735-46D7-4372D201C88B}"/>
              </a:ext>
            </a:extLst>
          </p:cNvPr>
          <p:cNvGraphicFramePr>
            <a:graphicFrameLocks noGrp="1"/>
          </p:cNvGraphicFramePr>
          <p:nvPr/>
        </p:nvGraphicFramePr>
        <p:xfrm>
          <a:off x="4274548" y="2677759"/>
          <a:ext cx="3642904" cy="749189"/>
        </p:xfrm>
        <a:graphic>
          <a:graphicData uri="http://schemas.openxmlformats.org/drawingml/2006/table">
            <a:tbl>
              <a:tblPr firstRow="1" bandRow="1">
                <a:tableStyleId>{22838BEF-8BB2-4498-84A7-C5851F593DF1}</a:tableStyleId>
              </a:tblPr>
              <a:tblGrid>
                <a:gridCol w="1821452">
                  <a:extLst>
                    <a:ext uri="{9D8B030D-6E8A-4147-A177-3AD203B41FA5}">
                      <a16:colId xmlns:a16="http://schemas.microsoft.com/office/drawing/2014/main" val="2684646126"/>
                    </a:ext>
                  </a:extLst>
                </a:gridCol>
                <a:gridCol w="1821452">
                  <a:extLst>
                    <a:ext uri="{9D8B030D-6E8A-4147-A177-3AD203B41FA5}">
                      <a16:colId xmlns:a16="http://schemas.microsoft.com/office/drawing/2014/main" val="3252705875"/>
                    </a:ext>
                  </a:extLst>
                </a:gridCol>
              </a:tblGrid>
              <a:tr h="378349">
                <a:tc>
                  <a:txBody>
                    <a:bodyPr/>
                    <a:lstStyle/>
                    <a:p>
                      <a:r>
                        <a:rPr lang="es-ES_tradnl" b="0" dirty="0" err="1"/>
                        <a:t>is</a:t>
                      </a:r>
                      <a:endParaRPr lang="es-ES_tradnl" b="0" dirty="0"/>
                    </a:p>
                  </a:txBody>
                  <a:tcPr/>
                </a:tc>
                <a:tc>
                  <a:txBody>
                    <a:bodyPr/>
                    <a:lstStyle/>
                    <a:p>
                      <a:pPr algn="ctr"/>
                      <a:r>
                        <a:rPr lang="es-ES_tradnl" b="0" dirty="0"/>
                        <a:t>x </a:t>
                      </a:r>
                      <a:r>
                        <a:rPr lang="es-ES_tradnl" b="0" dirty="0" err="1"/>
                        <a:t>is</a:t>
                      </a:r>
                      <a:r>
                        <a:rPr lang="es-ES_tradnl" b="0" dirty="0"/>
                        <a:t> y</a:t>
                      </a:r>
                    </a:p>
                  </a:txBody>
                  <a:tcPr/>
                </a:tc>
                <a:extLst>
                  <a:ext uri="{0D108BD9-81ED-4DB2-BD59-A6C34878D82A}">
                    <a16:rowId xmlns:a16="http://schemas.microsoft.com/office/drawing/2014/main" val="2556891409"/>
                  </a:ext>
                </a:extLst>
              </a:tr>
              <a:tr h="370840">
                <a:tc>
                  <a:txBody>
                    <a:bodyPr/>
                    <a:lstStyle/>
                    <a:p>
                      <a:r>
                        <a:rPr lang="es-ES_tradnl" dirty="0" err="1"/>
                        <a:t>is</a:t>
                      </a:r>
                      <a:r>
                        <a:rPr lang="es-ES_tradnl" dirty="0"/>
                        <a:t> </a:t>
                      </a:r>
                      <a:r>
                        <a:rPr lang="es-ES_tradnl" dirty="0" err="1"/>
                        <a:t>not</a:t>
                      </a:r>
                      <a:endParaRPr lang="es-ES_tradnl"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dirty="0"/>
                        <a:t>x </a:t>
                      </a:r>
                      <a:r>
                        <a:rPr lang="es-ES_tradnl" dirty="0" err="1"/>
                        <a:t>is</a:t>
                      </a:r>
                      <a:r>
                        <a:rPr lang="es-ES_tradnl" dirty="0"/>
                        <a:t> </a:t>
                      </a:r>
                      <a:r>
                        <a:rPr lang="es-ES_tradnl" dirty="0" err="1"/>
                        <a:t>not</a:t>
                      </a:r>
                      <a:r>
                        <a:rPr lang="es-ES_tradnl" dirty="0"/>
                        <a:t> y</a:t>
                      </a:r>
                    </a:p>
                  </a:txBody>
                  <a:tcPr/>
                </a:tc>
                <a:extLst>
                  <a:ext uri="{0D108BD9-81ED-4DB2-BD59-A6C34878D82A}">
                    <a16:rowId xmlns:a16="http://schemas.microsoft.com/office/drawing/2014/main" val="4105965594"/>
                  </a:ext>
                </a:extLst>
              </a:tr>
            </a:tbl>
          </a:graphicData>
        </a:graphic>
      </p:graphicFrame>
      <p:sp>
        <p:nvSpPr>
          <p:cNvPr id="3" name="TextBox 2">
            <a:extLst>
              <a:ext uri="{FF2B5EF4-FFF2-40B4-BE49-F238E27FC236}">
                <a16:creationId xmlns:a16="http://schemas.microsoft.com/office/drawing/2014/main" id="{E84B7885-0348-6173-FD04-14CD81A3378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Identificadores (devuelven booleanos):</a:t>
            </a:r>
          </a:p>
        </p:txBody>
      </p:sp>
      <p:sp>
        <p:nvSpPr>
          <p:cNvPr id="4" name="Footer Placeholder 4">
            <a:extLst>
              <a:ext uri="{FF2B5EF4-FFF2-40B4-BE49-F238E27FC236}">
                <a16:creationId xmlns:a16="http://schemas.microsoft.com/office/drawing/2014/main" id="{171DE79C-95B5-CC2F-4D5F-A2A244FA71E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25956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Funciones y librerías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42136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89276-5834-91A6-8F88-C9DA89083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553D8-3544-760E-BCD7-C16B2DB10717}"/>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C3A343B0-E964-0C30-C173-9843A6F4EBFF}"/>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F72506C0-F6D3-4981-B291-E4F5509E45EF}"/>
              </a:ext>
            </a:extLst>
          </p:cNvPr>
          <p:cNvSpPr>
            <a:spLocks noGrp="1"/>
          </p:cNvSpPr>
          <p:nvPr>
            <p:ph idx="1"/>
          </p:nvPr>
        </p:nvSpPr>
        <p:spPr>
          <a:xfrm>
            <a:off x="700636" y="2293126"/>
            <a:ext cx="10691264" cy="3636088"/>
          </a:xfrm>
        </p:spPr>
        <p:txBody>
          <a:bodyPr>
            <a:normAutofit/>
          </a:bodyPr>
          <a:lstStyle/>
          <a:p>
            <a:r>
              <a:rPr lang="es-ES" dirty="0"/>
              <a:t>Las funciones son llamadas con un nombre y entre paréntesis los argumentos:</a:t>
            </a:r>
          </a:p>
          <a:p>
            <a:pPr marL="0" indent="0" algn="ctr">
              <a:buNone/>
            </a:pPr>
            <a:r>
              <a:rPr lang="es-ES" sz="1600" dirty="0" err="1">
                <a:solidFill>
                  <a:schemeClr val="accent5">
                    <a:lumMod val="75000"/>
                  </a:schemeClr>
                </a:solidFill>
                <a:latin typeface="Monaspace Argon" pitchFamily="2" charset="77"/>
              </a:rPr>
              <a:t>pow</a:t>
            </a:r>
            <a:r>
              <a:rPr lang="es-ES" sz="1600" dirty="0">
                <a:latin typeface="Monaspace Argon" pitchFamily="2" charset="77"/>
              </a:rPr>
              <a:t>(2,5)  </a:t>
            </a:r>
            <a:r>
              <a:rPr lang="es-ES" sz="1600" dirty="0">
                <a:solidFill>
                  <a:srgbClr val="00B050"/>
                </a:solidFill>
                <a:latin typeface="Monaspace Argon" pitchFamily="2" charset="77"/>
              </a:rPr>
              <a:t># Devuelve 32, es equivalente a 2**5</a:t>
            </a:r>
          </a:p>
          <a:p>
            <a:r>
              <a:rPr lang="es-ES" dirty="0"/>
              <a:t>Esta forma de introducir los argumentos se llama de forma posicional. </a:t>
            </a:r>
          </a:p>
          <a:p>
            <a:r>
              <a:rPr lang="es-ES" dirty="0"/>
              <a:t>Otra forma de introducir los argumentos es mediante </a:t>
            </a:r>
            <a:r>
              <a:rPr lang="es-ES" b="1" dirty="0" err="1"/>
              <a:t>keys</a:t>
            </a:r>
            <a:r>
              <a:rPr lang="es-ES" dirty="0"/>
              <a:t>:</a:t>
            </a:r>
          </a:p>
          <a:p>
            <a:pPr marL="0" indent="0" algn="ctr">
              <a:buNone/>
            </a:pPr>
            <a:r>
              <a:rPr lang="es-ES" sz="1800" dirty="0" err="1">
                <a:solidFill>
                  <a:schemeClr val="accent5">
                    <a:lumMod val="75000"/>
                  </a:schemeClr>
                </a:solidFill>
                <a:latin typeface="Monaspace Argon" pitchFamily="2" charset="77"/>
              </a:rPr>
              <a:t>pow</a:t>
            </a:r>
            <a:r>
              <a:rPr lang="es-ES" sz="1800" dirty="0">
                <a:latin typeface="Monaspace Argon" pitchFamily="2" charset="77"/>
              </a:rPr>
              <a:t>(</a:t>
            </a:r>
            <a:r>
              <a:rPr lang="es-ES" sz="1800" dirty="0" err="1">
                <a:latin typeface="Monaspace Argon" pitchFamily="2" charset="77"/>
              </a:rPr>
              <a:t>exp</a:t>
            </a:r>
            <a:r>
              <a:rPr lang="es-ES" sz="1800" dirty="0">
                <a:latin typeface="Monaspace Argon" pitchFamily="2" charset="77"/>
              </a:rPr>
              <a:t>=5, base=2)</a:t>
            </a:r>
          </a:p>
        </p:txBody>
      </p:sp>
      <p:sp>
        <p:nvSpPr>
          <p:cNvPr id="3" name="TextBox 2">
            <a:extLst>
              <a:ext uri="{FF2B5EF4-FFF2-40B4-BE49-F238E27FC236}">
                <a16:creationId xmlns:a16="http://schemas.microsoft.com/office/drawing/2014/main" id="{CB3489CB-97A4-4737-BD76-2BE8567C7BF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Llamada a funciones</a:t>
            </a:r>
          </a:p>
        </p:txBody>
      </p:sp>
      <p:sp>
        <p:nvSpPr>
          <p:cNvPr id="7" name="Footer Placeholder 4">
            <a:extLst>
              <a:ext uri="{FF2B5EF4-FFF2-40B4-BE49-F238E27FC236}">
                <a16:creationId xmlns:a16="http://schemas.microsoft.com/office/drawing/2014/main" id="{C3B2FA94-0F98-BC36-4FB4-81830156C3D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133430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762F-789D-C680-7375-FF0958159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AE6A6-1EB2-AF5D-4045-09F7428DFBC6}"/>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AF88FCF4-2B67-BAC0-AE10-C80A1B0E1949}"/>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8902EB6E-B478-EAA5-8F58-E2575CC9675A}"/>
              </a:ext>
            </a:extLst>
          </p:cNvPr>
          <p:cNvSpPr>
            <a:spLocks noGrp="1"/>
          </p:cNvSpPr>
          <p:nvPr>
            <p:ph idx="1"/>
          </p:nvPr>
        </p:nvSpPr>
        <p:spPr>
          <a:xfrm>
            <a:off x="700636" y="2293126"/>
            <a:ext cx="10691264" cy="3636088"/>
          </a:xfrm>
        </p:spPr>
        <p:txBody>
          <a:bodyPr>
            <a:normAutofit/>
          </a:bodyPr>
          <a:lstStyle/>
          <a:p>
            <a:r>
              <a:rPr lang="es-ES" dirty="0"/>
              <a:t>Algunas funciones tienen argumentos opcionales:</a:t>
            </a:r>
          </a:p>
          <a:p>
            <a:pPr marL="0" indent="0" algn="ctr">
              <a:buNone/>
            </a:pPr>
            <a:r>
              <a:rPr lang="es-ES" sz="1600" dirty="0" err="1">
                <a:solidFill>
                  <a:schemeClr val="accent5">
                    <a:lumMod val="75000"/>
                  </a:schemeClr>
                </a:solidFill>
                <a:latin typeface="Monaspace Argon" pitchFamily="2" charset="77"/>
              </a:rPr>
              <a:t>pow</a:t>
            </a:r>
            <a:r>
              <a:rPr lang="es-ES" sz="1600" dirty="0">
                <a:latin typeface="Monaspace Argon" pitchFamily="2" charset="77"/>
              </a:rPr>
              <a:t>(2,5, mod=3)  </a:t>
            </a:r>
            <a:r>
              <a:rPr lang="es-ES" sz="1600" dirty="0">
                <a:solidFill>
                  <a:srgbClr val="00B050"/>
                </a:solidFill>
                <a:latin typeface="Monaspace Argon" pitchFamily="2" charset="77"/>
              </a:rPr>
              <a:t># Es equivalente a (2**5) % 3</a:t>
            </a:r>
            <a:endParaRPr lang="es-ES" sz="1600" dirty="0"/>
          </a:p>
          <a:p>
            <a:r>
              <a:rPr lang="es-ES" dirty="0"/>
              <a:t>Los argumentos opcionales siempre son en modo de </a:t>
            </a:r>
            <a:r>
              <a:rPr lang="es-ES" dirty="0" err="1"/>
              <a:t>key</a:t>
            </a:r>
            <a:r>
              <a:rPr lang="es-ES" dirty="0"/>
              <a:t>. </a:t>
            </a:r>
          </a:p>
          <a:p>
            <a:pPr marL="0" indent="0">
              <a:buNone/>
            </a:pPr>
            <a:endParaRPr lang="es-ES" dirty="0"/>
          </a:p>
          <a:p>
            <a:pPr marL="0" indent="0">
              <a:buNone/>
            </a:pPr>
            <a:r>
              <a:rPr lang="es-ES" dirty="0" err="1"/>
              <a:t>Built</a:t>
            </a:r>
            <a:r>
              <a:rPr lang="es-ES" dirty="0"/>
              <a:t>-in </a:t>
            </a:r>
            <a:r>
              <a:rPr lang="es-ES" dirty="0" err="1"/>
              <a:t>Functions</a:t>
            </a:r>
            <a:r>
              <a:rPr lang="es-ES" dirty="0"/>
              <a:t> de Python: </a:t>
            </a:r>
            <a:r>
              <a:rPr lang="es-ES" dirty="0">
                <a:hlinkClick r:id="rId3"/>
              </a:rPr>
              <a:t>https://docs.python.org/3/library/functions.html</a:t>
            </a:r>
            <a:endParaRPr lang="es-ES" dirty="0"/>
          </a:p>
        </p:txBody>
      </p:sp>
      <p:sp>
        <p:nvSpPr>
          <p:cNvPr id="3" name="TextBox 2">
            <a:extLst>
              <a:ext uri="{FF2B5EF4-FFF2-40B4-BE49-F238E27FC236}">
                <a16:creationId xmlns:a16="http://schemas.microsoft.com/office/drawing/2014/main" id="{F60CCA3C-9356-F90C-47DA-78185BDFB19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Llamada a funciones</a:t>
            </a:r>
          </a:p>
        </p:txBody>
      </p:sp>
      <p:sp>
        <p:nvSpPr>
          <p:cNvPr id="7" name="Footer Placeholder 4">
            <a:extLst>
              <a:ext uri="{FF2B5EF4-FFF2-40B4-BE49-F238E27FC236}">
                <a16:creationId xmlns:a16="http://schemas.microsoft.com/office/drawing/2014/main" id="{0130B322-B0D2-19FF-C416-C643790E52D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26517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62005-BDED-D7F4-15F5-28DE46677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199EE-3F70-828C-F4CE-CB08744864C4}"/>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97A28AB1-7C8C-893B-E8E2-098E8DE16F23}"/>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4" name="Content Placeholder 3">
            <a:extLst>
              <a:ext uri="{FF2B5EF4-FFF2-40B4-BE49-F238E27FC236}">
                <a16:creationId xmlns:a16="http://schemas.microsoft.com/office/drawing/2014/main" id="{A345C3EA-DB46-158E-0CBD-B69C90D4DC07}"/>
              </a:ext>
            </a:extLst>
          </p:cNvPr>
          <p:cNvSpPr>
            <a:spLocks noGrp="1"/>
          </p:cNvSpPr>
          <p:nvPr>
            <p:ph idx="1"/>
          </p:nvPr>
        </p:nvSpPr>
        <p:spPr>
          <a:xfrm>
            <a:off x="700636" y="2293126"/>
            <a:ext cx="10691264" cy="3636088"/>
          </a:xfrm>
        </p:spPr>
        <p:txBody>
          <a:bodyPr>
            <a:normAutofit fontScale="85000" lnSpcReduction="20000"/>
          </a:bodyPr>
          <a:lstStyle/>
          <a:p>
            <a:r>
              <a:rPr lang="es-ES" b="1" dirty="0" err="1"/>
              <a:t>print</a:t>
            </a:r>
            <a:r>
              <a:rPr lang="es-ES" b="1" dirty="0"/>
              <a:t>() </a:t>
            </a:r>
            <a:r>
              <a:rPr lang="es-ES" dirty="0"/>
              <a:t>- Imprime en pantalla una cadena de </a:t>
            </a:r>
            <a:r>
              <a:rPr lang="es-ES" dirty="0" err="1"/>
              <a:t>strings</a:t>
            </a:r>
            <a:endParaRPr lang="es-ES" dirty="0"/>
          </a:p>
          <a:p>
            <a:r>
              <a:rPr lang="es-ES" b="1" dirty="0" err="1"/>
              <a:t>type</a:t>
            </a:r>
            <a:r>
              <a:rPr lang="es-ES" b="1" dirty="0"/>
              <a:t>()</a:t>
            </a:r>
            <a:r>
              <a:rPr lang="es-ES" dirty="0"/>
              <a:t> - Retorna el tipo del objeto/variable.</a:t>
            </a:r>
          </a:p>
          <a:p>
            <a:r>
              <a:rPr lang="es-ES" b="1" dirty="0" err="1"/>
              <a:t>abs</a:t>
            </a:r>
            <a:r>
              <a:rPr lang="es-ES" b="1" dirty="0"/>
              <a:t>() </a:t>
            </a:r>
            <a:r>
              <a:rPr lang="es-ES" dirty="0"/>
              <a:t>- Retorna el valor absoluto</a:t>
            </a:r>
          </a:p>
          <a:p>
            <a:r>
              <a:rPr lang="es-ES" b="1" dirty="0" err="1"/>
              <a:t>sorted</a:t>
            </a:r>
            <a:r>
              <a:rPr lang="es-ES" b="1" dirty="0"/>
              <a:t>() </a:t>
            </a:r>
            <a:r>
              <a:rPr lang="es-ES" dirty="0"/>
              <a:t>- Retorna una lista ordenada del iterable</a:t>
            </a:r>
          </a:p>
          <a:p>
            <a:r>
              <a:rPr lang="es-ES" b="1" dirty="0" err="1"/>
              <a:t>max</a:t>
            </a:r>
            <a:r>
              <a:rPr lang="es-ES" b="1" dirty="0"/>
              <a:t>() </a:t>
            </a:r>
            <a:r>
              <a:rPr lang="es-ES" dirty="0"/>
              <a:t>- Retorna el máximo elemento de un iterable</a:t>
            </a:r>
          </a:p>
          <a:p>
            <a:r>
              <a:rPr lang="es-ES" b="1" dirty="0"/>
              <a:t>min() </a:t>
            </a:r>
            <a:r>
              <a:rPr lang="es-ES" dirty="0"/>
              <a:t>- Retorna el mínimo elemento de un iterable</a:t>
            </a:r>
          </a:p>
          <a:p>
            <a:r>
              <a:rPr lang="es-ES" b="1" dirty="0"/>
              <a:t>round() </a:t>
            </a:r>
            <a:r>
              <a:rPr lang="es-ES" dirty="0"/>
              <a:t>- Retorna un flotante redondeado</a:t>
            </a:r>
          </a:p>
          <a:p>
            <a:r>
              <a:rPr lang="es-ES" b="1" dirty="0" err="1"/>
              <a:t>len</a:t>
            </a:r>
            <a:r>
              <a:rPr lang="es-ES" b="1" dirty="0"/>
              <a:t>() </a:t>
            </a:r>
            <a:r>
              <a:rPr lang="es-ES" dirty="0"/>
              <a:t>- Retorna la cantidad de elementos en un objeto/iterable</a:t>
            </a:r>
          </a:p>
          <a:p>
            <a:r>
              <a:rPr lang="es-ES" b="1" dirty="0"/>
              <a:t>sum() </a:t>
            </a:r>
            <a:r>
              <a:rPr lang="es-ES" dirty="0"/>
              <a:t>- Suma todos los elementos de un iterable.</a:t>
            </a:r>
          </a:p>
          <a:p>
            <a:r>
              <a:rPr lang="es-ES" b="1" dirty="0" err="1"/>
              <a:t>help</a:t>
            </a:r>
            <a:r>
              <a:rPr lang="es-ES" b="1" dirty="0"/>
              <a:t>() </a:t>
            </a:r>
            <a:r>
              <a:rPr lang="es-ES" dirty="0"/>
              <a:t>- Muestra la documentación del objeto</a:t>
            </a:r>
          </a:p>
        </p:txBody>
      </p:sp>
      <p:sp>
        <p:nvSpPr>
          <p:cNvPr id="3" name="TextBox 2">
            <a:extLst>
              <a:ext uri="{FF2B5EF4-FFF2-40B4-BE49-F238E27FC236}">
                <a16:creationId xmlns:a16="http://schemas.microsoft.com/office/drawing/2014/main" id="{B23B9497-A79F-1834-0C93-CFCBB43F142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Funciones </a:t>
            </a:r>
            <a:r>
              <a:rPr lang="es-ES_tradnl" sz="2400" dirty="0" err="1">
                <a:latin typeface="+mj-lt"/>
              </a:rPr>
              <a:t>Built</a:t>
            </a:r>
            <a:r>
              <a:rPr lang="es-ES_tradnl" sz="2400" dirty="0">
                <a:latin typeface="+mj-lt"/>
              </a:rPr>
              <a:t>-In importantes</a:t>
            </a:r>
          </a:p>
        </p:txBody>
      </p:sp>
      <p:sp>
        <p:nvSpPr>
          <p:cNvPr id="7" name="Footer Placeholder 4">
            <a:extLst>
              <a:ext uri="{FF2B5EF4-FFF2-40B4-BE49-F238E27FC236}">
                <a16:creationId xmlns:a16="http://schemas.microsoft.com/office/drawing/2014/main" id="{0F5BF94E-EB1A-07B1-CCD2-40817DFBA41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77026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
        <p:nvSpPr>
          <p:cNvPr id="3" name="Footer Placeholder 4">
            <a:extLst>
              <a:ext uri="{FF2B5EF4-FFF2-40B4-BE49-F238E27FC236}">
                <a16:creationId xmlns:a16="http://schemas.microsoft.com/office/drawing/2014/main" id="{B55DD32D-3B24-1415-6114-85278672EBB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38644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97F89-F592-80E8-13BC-61F35B0DF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84E27-CEDE-93DD-B286-2DE1661B0DAD}"/>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D9E17E15-C755-A7A6-05DA-B6B61B782F17}"/>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D563534B-46BC-2B24-1C03-9DAE8B94D49E}"/>
              </a:ext>
            </a:extLst>
          </p:cNvPr>
          <p:cNvSpPr>
            <a:spLocks noGrp="1"/>
          </p:cNvSpPr>
          <p:nvPr>
            <p:ph idx="1"/>
          </p:nvPr>
        </p:nvSpPr>
        <p:spPr>
          <a:xfrm>
            <a:off x="700636" y="2293126"/>
            <a:ext cx="10691264" cy="3636088"/>
          </a:xfrm>
        </p:spPr>
        <p:txBody>
          <a:bodyPr>
            <a:normAutofit/>
          </a:bodyPr>
          <a:lstStyle/>
          <a:p>
            <a:pPr marL="0" indent="0">
              <a:buNone/>
            </a:pPr>
            <a:r>
              <a:rPr lang="es-ES" dirty="0"/>
              <a:t>La declaración </a:t>
            </a:r>
            <a:r>
              <a:rPr lang="es-ES" b="1" dirty="0" err="1"/>
              <a:t>import</a:t>
            </a:r>
            <a:r>
              <a:rPr lang="es-ES" dirty="0"/>
              <a:t> permite hacer visibles identificadores de otros módulos.</a:t>
            </a:r>
          </a:p>
          <a:p>
            <a:r>
              <a:rPr lang="es-ES" dirty="0" err="1"/>
              <a:t>Built</a:t>
            </a:r>
            <a:r>
              <a:rPr lang="es-ES" dirty="0"/>
              <a:t>-in </a:t>
            </a:r>
            <a:r>
              <a:rPr lang="es-ES" dirty="0" err="1"/>
              <a:t>libraries</a:t>
            </a:r>
            <a:r>
              <a:rPr lang="es-ES" dirty="0"/>
              <a:t>: </a:t>
            </a:r>
            <a:r>
              <a:rPr lang="es-ES" dirty="0">
                <a:hlinkClick r:id="rId3"/>
              </a:rPr>
              <a:t>https://docs.python.org/3/library/</a:t>
            </a:r>
            <a:endParaRPr lang="es-ES" dirty="0"/>
          </a:p>
          <a:p>
            <a:endParaRPr lang="es-ES" dirty="0"/>
          </a:p>
        </p:txBody>
      </p:sp>
      <p:sp>
        <p:nvSpPr>
          <p:cNvPr id="3" name="TextBox 2">
            <a:extLst>
              <a:ext uri="{FF2B5EF4-FFF2-40B4-BE49-F238E27FC236}">
                <a16:creationId xmlns:a16="http://schemas.microsoft.com/office/drawing/2014/main" id="{FF10C09C-0D81-5C3F-EBFA-68AD2B3C2D15}"/>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Importando librerías externas</a:t>
            </a:r>
          </a:p>
        </p:txBody>
      </p:sp>
      <p:pic>
        <p:nvPicPr>
          <p:cNvPr id="7" name="Picture 6">
            <a:extLst>
              <a:ext uri="{FF2B5EF4-FFF2-40B4-BE49-F238E27FC236}">
                <a16:creationId xmlns:a16="http://schemas.microsoft.com/office/drawing/2014/main" id="{F14BCFAE-0E4A-518F-EFEE-54574E9C537E}"/>
              </a:ext>
            </a:extLst>
          </p:cNvPr>
          <p:cNvPicPr>
            <a:picLocks noChangeAspect="1"/>
          </p:cNvPicPr>
          <p:nvPr/>
        </p:nvPicPr>
        <p:blipFill>
          <a:blip r:embed="rId4"/>
          <a:stretch>
            <a:fillRect/>
          </a:stretch>
        </p:blipFill>
        <p:spPr>
          <a:xfrm>
            <a:off x="1278148" y="3895316"/>
            <a:ext cx="4423913" cy="2184035"/>
          </a:xfrm>
          <a:prstGeom prst="rect">
            <a:avLst/>
          </a:prstGeom>
        </p:spPr>
      </p:pic>
      <p:pic>
        <p:nvPicPr>
          <p:cNvPr id="8" name="Picture 7">
            <a:extLst>
              <a:ext uri="{FF2B5EF4-FFF2-40B4-BE49-F238E27FC236}">
                <a16:creationId xmlns:a16="http://schemas.microsoft.com/office/drawing/2014/main" id="{E2F0398D-D0BC-17EF-4782-D18B1537C9DF}"/>
              </a:ext>
            </a:extLst>
          </p:cNvPr>
          <p:cNvPicPr>
            <a:picLocks noChangeAspect="1"/>
          </p:cNvPicPr>
          <p:nvPr/>
        </p:nvPicPr>
        <p:blipFill>
          <a:blip r:embed="rId5"/>
          <a:stretch>
            <a:fillRect/>
          </a:stretch>
        </p:blipFill>
        <p:spPr>
          <a:xfrm>
            <a:off x="6489939" y="3895316"/>
            <a:ext cx="4423913" cy="2193051"/>
          </a:xfrm>
          <a:prstGeom prst="rect">
            <a:avLst/>
          </a:prstGeom>
        </p:spPr>
      </p:pic>
      <p:sp>
        <p:nvSpPr>
          <p:cNvPr id="9" name="TextBox 8">
            <a:extLst>
              <a:ext uri="{FF2B5EF4-FFF2-40B4-BE49-F238E27FC236}">
                <a16:creationId xmlns:a16="http://schemas.microsoft.com/office/drawing/2014/main" id="{8FE107B8-1876-ECEC-B1E2-193E43D21282}"/>
              </a:ext>
            </a:extLst>
          </p:cNvPr>
          <p:cNvSpPr txBox="1"/>
          <p:nvPr/>
        </p:nvSpPr>
        <p:spPr>
          <a:xfrm>
            <a:off x="2977143" y="3694735"/>
            <a:ext cx="1025922" cy="369332"/>
          </a:xfrm>
          <a:prstGeom prst="rect">
            <a:avLst/>
          </a:prstGeom>
          <a:noFill/>
        </p:spPr>
        <p:txBody>
          <a:bodyPr wrap="none" rtlCol="0">
            <a:spAutoFit/>
          </a:bodyPr>
          <a:lstStyle/>
          <a:p>
            <a:r>
              <a:rPr lang="es-ES_tradnl" b="1" dirty="0"/>
              <a:t>Forma 1</a:t>
            </a:r>
          </a:p>
        </p:txBody>
      </p:sp>
      <p:sp>
        <p:nvSpPr>
          <p:cNvPr id="10" name="TextBox 9">
            <a:extLst>
              <a:ext uri="{FF2B5EF4-FFF2-40B4-BE49-F238E27FC236}">
                <a16:creationId xmlns:a16="http://schemas.microsoft.com/office/drawing/2014/main" id="{2EC946CD-6E51-0F2F-62FE-75BB43F11988}"/>
              </a:ext>
            </a:extLst>
          </p:cNvPr>
          <p:cNvSpPr txBox="1"/>
          <p:nvPr/>
        </p:nvSpPr>
        <p:spPr>
          <a:xfrm>
            <a:off x="8188934" y="3710650"/>
            <a:ext cx="1025922" cy="369332"/>
          </a:xfrm>
          <a:prstGeom prst="rect">
            <a:avLst/>
          </a:prstGeom>
          <a:noFill/>
        </p:spPr>
        <p:txBody>
          <a:bodyPr wrap="none" rtlCol="0">
            <a:spAutoFit/>
          </a:bodyPr>
          <a:lstStyle/>
          <a:p>
            <a:r>
              <a:rPr lang="es-ES_tradnl" b="1" dirty="0"/>
              <a:t>Forma 2</a:t>
            </a:r>
          </a:p>
        </p:txBody>
      </p:sp>
      <p:sp>
        <p:nvSpPr>
          <p:cNvPr id="11" name="Footer Placeholder 4">
            <a:extLst>
              <a:ext uri="{FF2B5EF4-FFF2-40B4-BE49-F238E27FC236}">
                <a16:creationId xmlns:a16="http://schemas.microsoft.com/office/drawing/2014/main" id="{88C0302F-8CE2-C0A4-B01F-B91ECFF95B4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7736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70CAA-58BF-2773-0DB7-ABA382EA1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AD229-B6EE-1C80-F2B5-98696811F599}"/>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39A07A86-B72C-64A5-5313-1C1607DD6B4B}"/>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4" name="Content Placeholder 3">
            <a:extLst>
              <a:ext uri="{FF2B5EF4-FFF2-40B4-BE49-F238E27FC236}">
                <a16:creationId xmlns:a16="http://schemas.microsoft.com/office/drawing/2014/main" id="{F8F83406-01AD-0530-DD39-45E7936DDF6F}"/>
              </a:ext>
            </a:extLst>
          </p:cNvPr>
          <p:cNvSpPr>
            <a:spLocks noGrp="1"/>
          </p:cNvSpPr>
          <p:nvPr>
            <p:ph idx="1"/>
          </p:nvPr>
        </p:nvSpPr>
        <p:spPr>
          <a:xfrm>
            <a:off x="700636" y="2293126"/>
            <a:ext cx="10691264" cy="3636088"/>
          </a:xfrm>
        </p:spPr>
        <p:txBody>
          <a:bodyPr>
            <a:normAutofit/>
          </a:bodyPr>
          <a:lstStyle/>
          <a:p>
            <a:pPr marL="0" indent="0">
              <a:buNone/>
            </a:pPr>
            <a:r>
              <a:rPr lang="es-ES" dirty="0"/>
              <a:t>La declaración </a:t>
            </a:r>
            <a:r>
              <a:rPr lang="es-ES" b="1" dirty="0" err="1"/>
              <a:t>import</a:t>
            </a:r>
            <a:r>
              <a:rPr lang="es-ES" dirty="0"/>
              <a:t> permite hacer visibles identificadores de otros módulos.</a:t>
            </a:r>
          </a:p>
          <a:p>
            <a:r>
              <a:rPr lang="es-ES" dirty="0" err="1"/>
              <a:t>Built</a:t>
            </a:r>
            <a:r>
              <a:rPr lang="es-ES" dirty="0"/>
              <a:t>-in </a:t>
            </a:r>
            <a:r>
              <a:rPr lang="es-ES" dirty="0" err="1"/>
              <a:t>libraries</a:t>
            </a:r>
            <a:r>
              <a:rPr lang="es-ES" dirty="0"/>
              <a:t>: </a:t>
            </a:r>
            <a:r>
              <a:rPr lang="es-ES" dirty="0">
                <a:hlinkClick r:id="rId3"/>
              </a:rPr>
              <a:t>https://docs.python.org/3/library/</a:t>
            </a:r>
            <a:endParaRPr lang="es-ES" dirty="0"/>
          </a:p>
          <a:p>
            <a:endParaRPr lang="es-ES" dirty="0"/>
          </a:p>
        </p:txBody>
      </p:sp>
      <p:sp>
        <p:nvSpPr>
          <p:cNvPr id="3" name="TextBox 2">
            <a:extLst>
              <a:ext uri="{FF2B5EF4-FFF2-40B4-BE49-F238E27FC236}">
                <a16:creationId xmlns:a16="http://schemas.microsoft.com/office/drawing/2014/main" id="{19034402-D10F-561A-A3EB-02375428BB45}"/>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Importando librerías externas</a:t>
            </a:r>
          </a:p>
        </p:txBody>
      </p:sp>
      <p:pic>
        <p:nvPicPr>
          <p:cNvPr id="7" name="Picture 6">
            <a:extLst>
              <a:ext uri="{FF2B5EF4-FFF2-40B4-BE49-F238E27FC236}">
                <a16:creationId xmlns:a16="http://schemas.microsoft.com/office/drawing/2014/main" id="{C9AC22FA-775D-79E8-DF38-BAC313EDC973}"/>
              </a:ext>
            </a:extLst>
          </p:cNvPr>
          <p:cNvPicPr>
            <a:picLocks noChangeAspect="1"/>
          </p:cNvPicPr>
          <p:nvPr/>
        </p:nvPicPr>
        <p:blipFill>
          <a:blip r:embed="rId4"/>
          <a:stretch>
            <a:fillRect/>
          </a:stretch>
        </p:blipFill>
        <p:spPr>
          <a:xfrm>
            <a:off x="1278148" y="3895316"/>
            <a:ext cx="4423913" cy="2184035"/>
          </a:xfrm>
          <a:prstGeom prst="rect">
            <a:avLst/>
          </a:prstGeom>
        </p:spPr>
      </p:pic>
      <p:pic>
        <p:nvPicPr>
          <p:cNvPr id="8" name="Picture 7">
            <a:extLst>
              <a:ext uri="{FF2B5EF4-FFF2-40B4-BE49-F238E27FC236}">
                <a16:creationId xmlns:a16="http://schemas.microsoft.com/office/drawing/2014/main" id="{5778C258-E7F3-80B5-8B0C-F828EEB0E124}"/>
              </a:ext>
            </a:extLst>
          </p:cNvPr>
          <p:cNvPicPr>
            <a:picLocks noChangeAspect="1"/>
          </p:cNvPicPr>
          <p:nvPr/>
        </p:nvPicPr>
        <p:blipFill>
          <a:blip r:embed="rId5"/>
          <a:stretch>
            <a:fillRect/>
          </a:stretch>
        </p:blipFill>
        <p:spPr>
          <a:xfrm>
            <a:off x="6489939" y="3895316"/>
            <a:ext cx="4423913" cy="2193051"/>
          </a:xfrm>
          <a:prstGeom prst="rect">
            <a:avLst/>
          </a:prstGeom>
        </p:spPr>
      </p:pic>
      <p:sp>
        <p:nvSpPr>
          <p:cNvPr id="9" name="TextBox 8">
            <a:extLst>
              <a:ext uri="{FF2B5EF4-FFF2-40B4-BE49-F238E27FC236}">
                <a16:creationId xmlns:a16="http://schemas.microsoft.com/office/drawing/2014/main" id="{38425FFE-60E0-07DF-E2E1-BA1037FEA6C0}"/>
              </a:ext>
            </a:extLst>
          </p:cNvPr>
          <p:cNvSpPr txBox="1"/>
          <p:nvPr/>
        </p:nvSpPr>
        <p:spPr>
          <a:xfrm>
            <a:off x="2977143" y="3694735"/>
            <a:ext cx="1025922" cy="369332"/>
          </a:xfrm>
          <a:prstGeom prst="rect">
            <a:avLst/>
          </a:prstGeom>
          <a:noFill/>
        </p:spPr>
        <p:txBody>
          <a:bodyPr wrap="none" rtlCol="0">
            <a:spAutoFit/>
          </a:bodyPr>
          <a:lstStyle/>
          <a:p>
            <a:r>
              <a:rPr lang="es-ES_tradnl" b="1" dirty="0"/>
              <a:t>Forma 3</a:t>
            </a:r>
          </a:p>
        </p:txBody>
      </p:sp>
      <p:sp>
        <p:nvSpPr>
          <p:cNvPr id="10" name="TextBox 9">
            <a:extLst>
              <a:ext uri="{FF2B5EF4-FFF2-40B4-BE49-F238E27FC236}">
                <a16:creationId xmlns:a16="http://schemas.microsoft.com/office/drawing/2014/main" id="{00699EAE-E117-8289-B33D-3B314671F8A4}"/>
              </a:ext>
            </a:extLst>
          </p:cNvPr>
          <p:cNvSpPr txBox="1"/>
          <p:nvPr/>
        </p:nvSpPr>
        <p:spPr>
          <a:xfrm>
            <a:off x="8188934" y="3710650"/>
            <a:ext cx="1025922" cy="369332"/>
          </a:xfrm>
          <a:prstGeom prst="rect">
            <a:avLst/>
          </a:prstGeom>
          <a:noFill/>
        </p:spPr>
        <p:txBody>
          <a:bodyPr wrap="none" rtlCol="0">
            <a:spAutoFit/>
          </a:bodyPr>
          <a:lstStyle/>
          <a:p>
            <a:r>
              <a:rPr lang="es-ES_tradnl" b="1" dirty="0"/>
              <a:t>Forma 4</a:t>
            </a:r>
          </a:p>
        </p:txBody>
      </p:sp>
      <p:pic>
        <p:nvPicPr>
          <p:cNvPr id="11" name="Picture 10">
            <a:extLst>
              <a:ext uri="{FF2B5EF4-FFF2-40B4-BE49-F238E27FC236}">
                <a16:creationId xmlns:a16="http://schemas.microsoft.com/office/drawing/2014/main" id="{9A4636E0-D6A0-833D-BEAE-A2349D1D5AC9}"/>
              </a:ext>
            </a:extLst>
          </p:cNvPr>
          <p:cNvPicPr>
            <a:picLocks noChangeAspect="1"/>
          </p:cNvPicPr>
          <p:nvPr/>
        </p:nvPicPr>
        <p:blipFill>
          <a:blip r:embed="rId6"/>
          <a:stretch>
            <a:fillRect/>
          </a:stretch>
        </p:blipFill>
        <p:spPr>
          <a:xfrm>
            <a:off x="1278148" y="3895316"/>
            <a:ext cx="4539727" cy="2241211"/>
          </a:xfrm>
          <a:prstGeom prst="rect">
            <a:avLst/>
          </a:prstGeom>
        </p:spPr>
      </p:pic>
      <p:pic>
        <p:nvPicPr>
          <p:cNvPr id="13" name="Picture 12">
            <a:extLst>
              <a:ext uri="{FF2B5EF4-FFF2-40B4-BE49-F238E27FC236}">
                <a16:creationId xmlns:a16="http://schemas.microsoft.com/office/drawing/2014/main" id="{850A469E-7363-498A-060F-DF1B65E0F264}"/>
              </a:ext>
            </a:extLst>
          </p:cNvPr>
          <p:cNvPicPr>
            <a:picLocks noChangeAspect="1"/>
          </p:cNvPicPr>
          <p:nvPr/>
        </p:nvPicPr>
        <p:blipFill>
          <a:blip r:embed="rId7"/>
          <a:stretch>
            <a:fillRect/>
          </a:stretch>
        </p:blipFill>
        <p:spPr>
          <a:xfrm>
            <a:off x="6489939" y="3873495"/>
            <a:ext cx="4539728" cy="2241212"/>
          </a:xfrm>
          <a:prstGeom prst="rect">
            <a:avLst/>
          </a:prstGeom>
        </p:spPr>
      </p:pic>
      <p:sp>
        <p:nvSpPr>
          <p:cNvPr id="12" name="Footer Placeholder 4">
            <a:extLst>
              <a:ext uri="{FF2B5EF4-FFF2-40B4-BE49-F238E27FC236}">
                <a16:creationId xmlns:a16="http://schemas.microsoft.com/office/drawing/2014/main" id="{9938DB9A-3750-5BFE-2407-A734D860B8F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29614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Declaración de control</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31638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9EDEA-C222-06D6-B15E-931F5156B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6D12-FDB0-4F91-D2C5-B335EDC6DEE8}"/>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E6369EEF-A5D9-1FE8-3C91-C9E53CC9DA12}"/>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3" name="TextBox 2">
            <a:extLst>
              <a:ext uri="{FF2B5EF4-FFF2-40B4-BE49-F238E27FC236}">
                <a16:creationId xmlns:a16="http://schemas.microsoft.com/office/drawing/2014/main" id="{C5506B23-9D09-AF1B-CB12-6DF8F4940D26}"/>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IF</a:t>
            </a:r>
          </a:p>
        </p:txBody>
      </p:sp>
      <p:pic>
        <p:nvPicPr>
          <p:cNvPr id="9" name="Picture 8">
            <a:extLst>
              <a:ext uri="{FF2B5EF4-FFF2-40B4-BE49-F238E27FC236}">
                <a16:creationId xmlns:a16="http://schemas.microsoft.com/office/drawing/2014/main" id="{FA52CEAE-1EEF-79E8-D20B-013D075E8010}"/>
              </a:ext>
            </a:extLst>
          </p:cNvPr>
          <p:cNvPicPr>
            <a:picLocks noChangeAspect="1"/>
          </p:cNvPicPr>
          <p:nvPr/>
        </p:nvPicPr>
        <p:blipFill>
          <a:blip r:embed="rId3"/>
          <a:stretch>
            <a:fillRect/>
          </a:stretch>
        </p:blipFill>
        <p:spPr>
          <a:xfrm>
            <a:off x="6543613" y="1935064"/>
            <a:ext cx="4235663" cy="1934305"/>
          </a:xfrm>
          <a:prstGeom prst="rect">
            <a:avLst/>
          </a:prstGeom>
        </p:spPr>
      </p:pic>
      <p:pic>
        <p:nvPicPr>
          <p:cNvPr id="10" name="Picture 9">
            <a:extLst>
              <a:ext uri="{FF2B5EF4-FFF2-40B4-BE49-F238E27FC236}">
                <a16:creationId xmlns:a16="http://schemas.microsoft.com/office/drawing/2014/main" id="{FD8725DB-A0B4-CA70-1DB2-49CA9AE63042}"/>
              </a:ext>
            </a:extLst>
          </p:cNvPr>
          <p:cNvPicPr>
            <a:picLocks noChangeAspect="1"/>
          </p:cNvPicPr>
          <p:nvPr/>
        </p:nvPicPr>
        <p:blipFill>
          <a:blip r:embed="rId4"/>
          <a:stretch>
            <a:fillRect/>
          </a:stretch>
        </p:blipFill>
        <p:spPr>
          <a:xfrm>
            <a:off x="6543612" y="3793636"/>
            <a:ext cx="4235663" cy="1934305"/>
          </a:xfrm>
          <a:prstGeom prst="rect">
            <a:avLst/>
          </a:prstGeom>
        </p:spPr>
      </p:pic>
      <p:sp>
        <p:nvSpPr>
          <p:cNvPr id="11" name="Diamond 10">
            <a:extLst>
              <a:ext uri="{FF2B5EF4-FFF2-40B4-BE49-F238E27FC236}">
                <a16:creationId xmlns:a16="http://schemas.microsoft.com/office/drawing/2014/main" id="{77166D10-1A25-3602-9A1C-A38AA49CDB91}"/>
              </a:ext>
            </a:extLst>
          </p:cNvPr>
          <p:cNvSpPr/>
          <p:nvPr/>
        </p:nvSpPr>
        <p:spPr>
          <a:xfrm>
            <a:off x="1944287" y="2236623"/>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4" name="Rectangle 13">
            <a:extLst>
              <a:ext uri="{FF2B5EF4-FFF2-40B4-BE49-F238E27FC236}">
                <a16:creationId xmlns:a16="http://schemas.microsoft.com/office/drawing/2014/main" id="{CFE40B12-29DB-1450-A808-18430252CF3E}"/>
              </a:ext>
            </a:extLst>
          </p:cNvPr>
          <p:cNvSpPr/>
          <p:nvPr/>
        </p:nvSpPr>
        <p:spPr>
          <a:xfrm>
            <a:off x="2392860" y="3419165"/>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15" name="Rectangle 14">
            <a:extLst>
              <a:ext uri="{FF2B5EF4-FFF2-40B4-BE49-F238E27FC236}">
                <a16:creationId xmlns:a16="http://schemas.microsoft.com/office/drawing/2014/main" id="{958155BB-7C8C-A5BE-E324-8CE548B08679}"/>
              </a:ext>
            </a:extLst>
          </p:cNvPr>
          <p:cNvSpPr/>
          <p:nvPr/>
        </p:nvSpPr>
        <p:spPr>
          <a:xfrm>
            <a:off x="2392859" y="4564875"/>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7" name="Straight Arrow Connector 16">
            <a:extLst>
              <a:ext uri="{FF2B5EF4-FFF2-40B4-BE49-F238E27FC236}">
                <a16:creationId xmlns:a16="http://schemas.microsoft.com/office/drawing/2014/main" id="{168E0654-EC21-E35B-F9D1-7A53AFED23F5}"/>
              </a:ext>
            </a:extLst>
          </p:cNvPr>
          <p:cNvCxnSpPr>
            <a:stCxn id="11" idx="2"/>
            <a:endCxn id="14" idx="0"/>
          </p:cNvCxnSpPr>
          <p:nvPr/>
        </p:nvCxnSpPr>
        <p:spPr>
          <a:xfrm flipH="1">
            <a:off x="3173551" y="302594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86F13D9-E740-4BCA-0DC4-7DCF1B7A8FA9}"/>
              </a:ext>
            </a:extLst>
          </p:cNvPr>
          <p:cNvCxnSpPr/>
          <p:nvPr/>
        </p:nvCxnSpPr>
        <p:spPr>
          <a:xfrm flipH="1">
            <a:off x="3173548" y="417165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1CC0535C-8D12-8352-4290-7194AAF282AE}"/>
              </a:ext>
            </a:extLst>
          </p:cNvPr>
          <p:cNvCxnSpPr>
            <a:stCxn id="11" idx="3"/>
            <a:endCxn id="15" idx="3"/>
          </p:cNvCxnSpPr>
          <p:nvPr/>
        </p:nvCxnSpPr>
        <p:spPr>
          <a:xfrm flipH="1">
            <a:off x="3954240" y="2631282"/>
            <a:ext cx="448576" cy="2309836"/>
          </a:xfrm>
          <a:prstGeom prst="curvedConnector3">
            <a:avLst>
              <a:gd name="adj1" fmla="val -5096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BAABBC70-5218-5CA8-9764-CB6470248069}"/>
              </a:ext>
            </a:extLst>
          </p:cNvPr>
          <p:cNvSpPr txBox="1"/>
          <p:nvPr/>
        </p:nvSpPr>
        <p:spPr>
          <a:xfrm>
            <a:off x="3163506" y="2997804"/>
            <a:ext cx="647870" cy="369332"/>
          </a:xfrm>
          <a:prstGeom prst="rect">
            <a:avLst/>
          </a:prstGeom>
          <a:noFill/>
        </p:spPr>
        <p:txBody>
          <a:bodyPr wrap="none" rtlCol="0">
            <a:spAutoFit/>
          </a:bodyPr>
          <a:lstStyle/>
          <a:p>
            <a:r>
              <a:rPr lang="es-ES_tradnl" dirty="0"/>
              <a:t>True</a:t>
            </a:r>
          </a:p>
        </p:txBody>
      </p:sp>
      <p:sp>
        <p:nvSpPr>
          <p:cNvPr id="22" name="TextBox 21">
            <a:extLst>
              <a:ext uri="{FF2B5EF4-FFF2-40B4-BE49-F238E27FC236}">
                <a16:creationId xmlns:a16="http://schemas.microsoft.com/office/drawing/2014/main" id="{E4093A4C-7C2F-7DA4-CC27-C3A5E38AC1DD}"/>
              </a:ext>
            </a:extLst>
          </p:cNvPr>
          <p:cNvSpPr txBox="1"/>
          <p:nvPr/>
        </p:nvSpPr>
        <p:spPr>
          <a:xfrm>
            <a:off x="4700704" y="3608970"/>
            <a:ext cx="692562" cy="369332"/>
          </a:xfrm>
          <a:prstGeom prst="rect">
            <a:avLst/>
          </a:prstGeom>
          <a:noFill/>
        </p:spPr>
        <p:txBody>
          <a:bodyPr wrap="none" rtlCol="0">
            <a:spAutoFit/>
          </a:bodyPr>
          <a:lstStyle/>
          <a:p>
            <a:r>
              <a:rPr lang="es-ES_tradnl" dirty="0"/>
              <a:t>False</a:t>
            </a:r>
          </a:p>
        </p:txBody>
      </p:sp>
      <p:sp>
        <p:nvSpPr>
          <p:cNvPr id="4" name="Footer Placeholder 4">
            <a:extLst>
              <a:ext uri="{FF2B5EF4-FFF2-40B4-BE49-F238E27FC236}">
                <a16:creationId xmlns:a16="http://schemas.microsoft.com/office/drawing/2014/main" id="{3FA50C18-3C10-405B-7358-BC86A9D514B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958238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0D0F4-51C2-27F2-BFFD-D06A783CC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3A1CF6-6A6B-9020-D78E-5020FB044765}"/>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A9B6AA56-A992-E324-0505-409A1BB3F868}"/>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3" name="TextBox 2">
            <a:extLst>
              <a:ext uri="{FF2B5EF4-FFF2-40B4-BE49-F238E27FC236}">
                <a16:creationId xmlns:a16="http://schemas.microsoft.com/office/drawing/2014/main" id="{164EB191-7D90-93F4-7D67-B80F514FB91A}"/>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IF – Múltiples condiciones en un IF</a:t>
            </a:r>
          </a:p>
        </p:txBody>
      </p:sp>
      <p:pic>
        <p:nvPicPr>
          <p:cNvPr id="7" name="Picture 6">
            <a:extLst>
              <a:ext uri="{FF2B5EF4-FFF2-40B4-BE49-F238E27FC236}">
                <a16:creationId xmlns:a16="http://schemas.microsoft.com/office/drawing/2014/main" id="{6FDDE646-9BC5-FE12-ED6E-0B2DB2C19B65}"/>
              </a:ext>
            </a:extLst>
          </p:cNvPr>
          <p:cNvPicPr>
            <a:picLocks noChangeAspect="1"/>
          </p:cNvPicPr>
          <p:nvPr/>
        </p:nvPicPr>
        <p:blipFill>
          <a:blip r:embed="rId3"/>
          <a:stretch>
            <a:fillRect/>
          </a:stretch>
        </p:blipFill>
        <p:spPr>
          <a:xfrm>
            <a:off x="3977905" y="2142989"/>
            <a:ext cx="4236189" cy="1934305"/>
          </a:xfrm>
          <a:prstGeom prst="rect">
            <a:avLst/>
          </a:prstGeom>
        </p:spPr>
      </p:pic>
      <p:pic>
        <p:nvPicPr>
          <p:cNvPr id="8" name="Picture 7">
            <a:extLst>
              <a:ext uri="{FF2B5EF4-FFF2-40B4-BE49-F238E27FC236}">
                <a16:creationId xmlns:a16="http://schemas.microsoft.com/office/drawing/2014/main" id="{8C01D225-D5D4-286E-4CAE-10ED56C3585C}"/>
              </a:ext>
            </a:extLst>
          </p:cNvPr>
          <p:cNvPicPr>
            <a:picLocks noChangeAspect="1"/>
          </p:cNvPicPr>
          <p:nvPr/>
        </p:nvPicPr>
        <p:blipFill>
          <a:blip r:embed="rId4"/>
          <a:stretch>
            <a:fillRect/>
          </a:stretch>
        </p:blipFill>
        <p:spPr>
          <a:xfrm>
            <a:off x="1272987" y="3997849"/>
            <a:ext cx="4242215" cy="1934305"/>
          </a:xfrm>
          <a:prstGeom prst="rect">
            <a:avLst/>
          </a:prstGeom>
        </p:spPr>
      </p:pic>
      <p:pic>
        <p:nvPicPr>
          <p:cNvPr id="12" name="Picture 11">
            <a:extLst>
              <a:ext uri="{FF2B5EF4-FFF2-40B4-BE49-F238E27FC236}">
                <a16:creationId xmlns:a16="http://schemas.microsoft.com/office/drawing/2014/main" id="{9C9B73C6-9870-8785-98A0-ADB49F9867E6}"/>
              </a:ext>
            </a:extLst>
          </p:cNvPr>
          <p:cNvPicPr>
            <a:picLocks noChangeAspect="1"/>
          </p:cNvPicPr>
          <p:nvPr/>
        </p:nvPicPr>
        <p:blipFill>
          <a:blip r:embed="rId5"/>
          <a:stretch>
            <a:fillRect/>
          </a:stretch>
        </p:blipFill>
        <p:spPr>
          <a:xfrm>
            <a:off x="6682823" y="3997850"/>
            <a:ext cx="4236189" cy="1934305"/>
          </a:xfrm>
          <a:prstGeom prst="rect">
            <a:avLst/>
          </a:prstGeom>
        </p:spPr>
      </p:pic>
      <p:sp>
        <p:nvSpPr>
          <p:cNvPr id="4" name="Footer Placeholder 4">
            <a:extLst>
              <a:ext uri="{FF2B5EF4-FFF2-40B4-BE49-F238E27FC236}">
                <a16:creationId xmlns:a16="http://schemas.microsoft.com/office/drawing/2014/main" id="{2CFEFF01-12D7-93C2-8205-8C449C7E203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60431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84CA9-5E60-8C19-1E4D-F73A730A4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F012E-5C4F-1146-A28D-C9ED36E520FB}"/>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2D683440-D59A-94B6-98B7-B9246979CD0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3" name="TextBox 2">
            <a:extLst>
              <a:ext uri="{FF2B5EF4-FFF2-40B4-BE49-F238E27FC236}">
                <a16:creationId xmlns:a16="http://schemas.microsoft.com/office/drawing/2014/main" id="{0D2A8084-9FBE-33C4-07EA-D9361E79B904}"/>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IF-ELSE</a:t>
            </a:r>
          </a:p>
        </p:txBody>
      </p:sp>
      <p:sp>
        <p:nvSpPr>
          <p:cNvPr id="11" name="Diamond 10">
            <a:extLst>
              <a:ext uri="{FF2B5EF4-FFF2-40B4-BE49-F238E27FC236}">
                <a16:creationId xmlns:a16="http://schemas.microsoft.com/office/drawing/2014/main" id="{4302DF6B-C625-54CD-4662-E1A88788577A}"/>
              </a:ext>
            </a:extLst>
          </p:cNvPr>
          <p:cNvSpPr/>
          <p:nvPr/>
        </p:nvSpPr>
        <p:spPr>
          <a:xfrm>
            <a:off x="1944287" y="2236623"/>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4" name="Rectangle 13">
            <a:extLst>
              <a:ext uri="{FF2B5EF4-FFF2-40B4-BE49-F238E27FC236}">
                <a16:creationId xmlns:a16="http://schemas.microsoft.com/office/drawing/2014/main" id="{992C9BEA-D042-3C07-0AAF-CDAB3918B5BC}"/>
              </a:ext>
            </a:extLst>
          </p:cNvPr>
          <p:cNvSpPr/>
          <p:nvPr/>
        </p:nvSpPr>
        <p:spPr>
          <a:xfrm>
            <a:off x="2392860" y="3419165"/>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15" name="Rectangle 14">
            <a:extLst>
              <a:ext uri="{FF2B5EF4-FFF2-40B4-BE49-F238E27FC236}">
                <a16:creationId xmlns:a16="http://schemas.microsoft.com/office/drawing/2014/main" id="{0015CC20-F764-D70E-40C3-7D639DC3B683}"/>
              </a:ext>
            </a:extLst>
          </p:cNvPr>
          <p:cNvSpPr/>
          <p:nvPr/>
        </p:nvSpPr>
        <p:spPr>
          <a:xfrm>
            <a:off x="2392859" y="4564875"/>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7" name="Straight Arrow Connector 16">
            <a:extLst>
              <a:ext uri="{FF2B5EF4-FFF2-40B4-BE49-F238E27FC236}">
                <a16:creationId xmlns:a16="http://schemas.microsoft.com/office/drawing/2014/main" id="{05F6ED7B-BFCA-8B57-58CB-AC2389E88185}"/>
              </a:ext>
            </a:extLst>
          </p:cNvPr>
          <p:cNvCxnSpPr>
            <a:stCxn id="11" idx="2"/>
            <a:endCxn id="14" idx="0"/>
          </p:cNvCxnSpPr>
          <p:nvPr/>
        </p:nvCxnSpPr>
        <p:spPr>
          <a:xfrm flipH="1">
            <a:off x="3173551" y="302594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5F80CD-0474-F394-6634-02E64A9DD996}"/>
              </a:ext>
            </a:extLst>
          </p:cNvPr>
          <p:cNvCxnSpPr/>
          <p:nvPr/>
        </p:nvCxnSpPr>
        <p:spPr>
          <a:xfrm flipH="1">
            <a:off x="3173548" y="4171650"/>
            <a:ext cx="1" cy="3932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13623292-9F76-6BFA-CC88-911E46487A39}"/>
              </a:ext>
            </a:extLst>
          </p:cNvPr>
          <p:cNvCxnSpPr>
            <a:cxnSpLocks/>
            <a:stCxn id="11" idx="3"/>
            <a:endCxn id="4" idx="0"/>
          </p:cNvCxnSpPr>
          <p:nvPr/>
        </p:nvCxnSpPr>
        <p:spPr>
          <a:xfrm>
            <a:off x="4402816" y="2631282"/>
            <a:ext cx="764443" cy="786111"/>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EB880A11-1A5E-4380-05BC-B56B2037E7E8}"/>
              </a:ext>
            </a:extLst>
          </p:cNvPr>
          <p:cNvSpPr txBox="1"/>
          <p:nvPr/>
        </p:nvSpPr>
        <p:spPr>
          <a:xfrm>
            <a:off x="3163506" y="2997804"/>
            <a:ext cx="647870" cy="369332"/>
          </a:xfrm>
          <a:prstGeom prst="rect">
            <a:avLst/>
          </a:prstGeom>
          <a:noFill/>
        </p:spPr>
        <p:txBody>
          <a:bodyPr wrap="none" rtlCol="0">
            <a:spAutoFit/>
          </a:bodyPr>
          <a:lstStyle/>
          <a:p>
            <a:r>
              <a:rPr lang="es-ES_tradnl" dirty="0"/>
              <a:t>True</a:t>
            </a:r>
          </a:p>
        </p:txBody>
      </p:sp>
      <p:sp>
        <p:nvSpPr>
          <p:cNvPr id="22" name="TextBox 21">
            <a:extLst>
              <a:ext uri="{FF2B5EF4-FFF2-40B4-BE49-F238E27FC236}">
                <a16:creationId xmlns:a16="http://schemas.microsoft.com/office/drawing/2014/main" id="{DFAC47C4-DFE4-4A52-4B17-7D0D5D064986}"/>
              </a:ext>
            </a:extLst>
          </p:cNvPr>
          <p:cNvSpPr txBox="1"/>
          <p:nvPr/>
        </p:nvSpPr>
        <p:spPr>
          <a:xfrm>
            <a:off x="4760781" y="2444315"/>
            <a:ext cx="692562" cy="369332"/>
          </a:xfrm>
          <a:prstGeom prst="rect">
            <a:avLst/>
          </a:prstGeom>
          <a:noFill/>
        </p:spPr>
        <p:txBody>
          <a:bodyPr wrap="none" rtlCol="0">
            <a:spAutoFit/>
          </a:bodyPr>
          <a:lstStyle/>
          <a:p>
            <a:r>
              <a:rPr lang="es-ES_tradnl" dirty="0"/>
              <a:t>False</a:t>
            </a:r>
          </a:p>
        </p:txBody>
      </p:sp>
      <p:sp>
        <p:nvSpPr>
          <p:cNvPr id="4" name="Rectangle 3">
            <a:extLst>
              <a:ext uri="{FF2B5EF4-FFF2-40B4-BE49-F238E27FC236}">
                <a16:creationId xmlns:a16="http://schemas.microsoft.com/office/drawing/2014/main" id="{6F4976B3-7328-A28D-D76B-F0D225B9B9D3}"/>
              </a:ext>
            </a:extLst>
          </p:cNvPr>
          <p:cNvSpPr/>
          <p:nvPr/>
        </p:nvSpPr>
        <p:spPr>
          <a:xfrm>
            <a:off x="4386568" y="3417393"/>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12" name="Curved Connector 11">
            <a:extLst>
              <a:ext uri="{FF2B5EF4-FFF2-40B4-BE49-F238E27FC236}">
                <a16:creationId xmlns:a16="http://schemas.microsoft.com/office/drawing/2014/main" id="{7A340251-4B24-DEA3-1BA1-05A6FDFF88B8}"/>
              </a:ext>
            </a:extLst>
          </p:cNvPr>
          <p:cNvCxnSpPr>
            <a:cxnSpLocks/>
            <a:stCxn id="4" idx="2"/>
            <a:endCxn id="15" idx="3"/>
          </p:cNvCxnSpPr>
          <p:nvPr/>
        </p:nvCxnSpPr>
        <p:spPr>
          <a:xfrm rot="5400000">
            <a:off x="4175130" y="3948989"/>
            <a:ext cx="771240" cy="1213019"/>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A92AD5F9-DD57-6C13-9573-41D630777E3A}"/>
              </a:ext>
            </a:extLst>
          </p:cNvPr>
          <p:cNvPicPr>
            <a:picLocks noChangeAspect="1"/>
          </p:cNvPicPr>
          <p:nvPr/>
        </p:nvPicPr>
        <p:blipFill>
          <a:blip r:embed="rId3"/>
          <a:stretch>
            <a:fillRect/>
          </a:stretch>
        </p:blipFill>
        <p:spPr>
          <a:xfrm>
            <a:off x="7156237" y="1324679"/>
            <a:ext cx="4235663" cy="2275051"/>
          </a:xfrm>
          <a:prstGeom prst="rect">
            <a:avLst/>
          </a:prstGeom>
        </p:spPr>
      </p:pic>
      <p:pic>
        <p:nvPicPr>
          <p:cNvPr id="23" name="Picture 22">
            <a:extLst>
              <a:ext uri="{FF2B5EF4-FFF2-40B4-BE49-F238E27FC236}">
                <a16:creationId xmlns:a16="http://schemas.microsoft.com/office/drawing/2014/main" id="{E3312BB9-914E-D69A-7C69-121BC7B1261F}"/>
              </a:ext>
            </a:extLst>
          </p:cNvPr>
          <p:cNvPicPr>
            <a:picLocks noChangeAspect="1"/>
          </p:cNvPicPr>
          <p:nvPr/>
        </p:nvPicPr>
        <p:blipFill>
          <a:blip r:embed="rId4"/>
          <a:stretch>
            <a:fillRect/>
          </a:stretch>
        </p:blipFill>
        <p:spPr>
          <a:xfrm>
            <a:off x="7088333" y="3599730"/>
            <a:ext cx="4303567" cy="2130048"/>
          </a:xfrm>
          <a:prstGeom prst="rect">
            <a:avLst/>
          </a:prstGeom>
        </p:spPr>
      </p:pic>
      <p:sp>
        <p:nvSpPr>
          <p:cNvPr id="7" name="Footer Placeholder 4">
            <a:extLst>
              <a:ext uri="{FF2B5EF4-FFF2-40B4-BE49-F238E27FC236}">
                <a16:creationId xmlns:a16="http://schemas.microsoft.com/office/drawing/2014/main" id="{91546239-C579-5479-C812-81E45D780E1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688557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47FF-93DC-3DE7-7C78-96AA93974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42264-7435-65EB-5D9F-CCCCE00D4BEB}"/>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4E0D977F-0877-04BE-6987-8E6169428E8F}"/>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3" name="TextBox 2">
            <a:extLst>
              <a:ext uri="{FF2B5EF4-FFF2-40B4-BE49-F238E27FC236}">
                <a16:creationId xmlns:a16="http://schemas.microsoft.com/office/drawing/2014/main" id="{7C46334D-2676-AA78-7938-F1188001A846}"/>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Nested</a:t>
            </a:r>
            <a:r>
              <a:rPr lang="es-ES_tradnl" sz="2400" dirty="0">
                <a:latin typeface="+mj-lt"/>
              </a:rPr>
              <a:t> IF-ELSE</a:t>
            </a:r>
          </a:p>
        </p:txBody>
      </p:sp>
      <p:pic>
        <p:nvPicPr>
          <p:cNvPr id="7" name="Picture 6">
            <a:extLst>
              <a:ext uri="{FF2B5EF4-FFF2-40B4-BE49-F238E27FC236}">
                <a16:creationId xmlns:a16="http://schemas.microsoft.com/office/drawing/2014/main" id="{213A0B7F-3DB5-3C67-4A22-743942F5B360}"/>
              </a:ext>
            </a:extLst>
          </p:cNvPr>
          <p:cNvPicPr>
            <a:picLocks noChangeAspect="1"/>
          </p:cNvPicPr>
          <p:nvPr/>
        </p:nvPicPr>
        <p:blipFill>
          <a:blip r:embed="rId3"/>
          <a:stretch>
            <a:fillRect/>
          </a:stretch>
        </p:blipFill>
        <p:spPr>
          <a:xfrm>
            <a:off x="800100" y="2293126"/>
            <a:ext cx="4878075" cy="3457639"/>
          </a:xfrm>
          <a:prstGeom prst="rect">
            <a:avLst/>
          </a:prstGeom>
        </p:spPr>
      </p:pic>
      <p:pic>
        <p:nvPicPr>
          <p:cNvPr id="8" name="Picture 7">
            <a:extLst>
              <a:ext uri="{FF2B5EF4-FFF2-40B4-BE49-F238E27FC236}">
                <a16:creationId xmlns:a16="http://schemas.microsoft.com/office/drawing/2014/main" id="{AF81D4FE-038F-044E-67ED-B032BEFFFBB3}"/>
              </a:ext>
            </a:extLst>
          </p:cNvPr>
          <p:cNvPicPr>
            <a:picLocks noChangeAspect="1"/>
          </p:cNvPicPr>
          <p:nvPr/>
        </p:nvPicPr>
        <p:blipFill>
          <a:blip r:embed="rId4"/>
          <a:stretch>
            <a:fillRect/>
          </a:stretch>
        </p:blipFill>
        <p:spPr>
          <a:xfrm>
            <a:off x="6513827" y="2494027"/>
            <a:ext cx="4911583" cy="3055836"/>
          </a:xfrm>
          <a:prstGeom prst="rect">
            <a:avLst/>
          </a:prstGeom>
        </p:spPr>
      </p:pic>
      <p:sp>
        <p:nvSpPr>
          <p:cNvPr id="4" name="Footer Placeholder 4">
            <a:extLst>
              <a:ext uri="{FF2B5EF4-FFF2-40B4-BE49-F238E27FC236}">
                <a16:creationId xmlns:a16="http://schemas.microsoft.com/office/drawing/2014/main" id="{C6669301-0A64-2810-5C4C-657CF7881ED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25887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98DCA-9502-676F-8D73-D0EC5EC34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BBB34-6717-0551-04D0-1BE2017A8889}"/>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154AB862-E414-3972-2D40-4699D7BD050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3" name="TextBox 2">
            <a:extLst>
              <a:ext uri="{FF2B5EF4-FFF2-40B4-BE49-F238E27FC236}">
                <a16:creationId xmlns:a16="http://schemas.microsoft.com/office/drawing/2014/main" id="{63E3BF35-1A13-CFA9-43C4-822EE0D86BEB}"/>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ELIF</a:t>
            </a:r>
          </a:p>
        </p:txBody>
      </p:sp>
      <p:sp>
        <p:nvSpPr>
          <p:cNvPr id="11" name="Diamond 10">
            <a:extLst>
              <a:ext uri="{FF2B5EF4-FFF2-40B4-BE49-F238E27FC236}">
                <a16:creationId xmlns:a16="http://schemas.microsoft.com/office/drawing/2014/main" id="{F2EB0692-79B7-6337-D7B1-690620EB7F9C}"/>
              </a:ext>
            </a:extLst>
          </p:cNvPr>
          <p:cNvSpPr/>
          <p:nvPr/>
        </p:nvSpPr>
        <p:spPr>
          <a:xfrm>
            <a:off x="3629564" y="2293126"/>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5" name="Rectangle 14">
            <a:extLst>
              <a:ext uri="{FF2B5EF4-FFF2-40B4-BE49-F238E27FC236}">
                <a16:creationId xmlns:a16="http://schemas.microsoft.com/office/drawing/2014/main" id="{0774ABA9-00C9-5BD5-16C2-C69E2DA683D0}"/>
              </a:ext>
            </a:extLst>
          </p:cNvPr>
          <p:cNvSpPr/>
          <p:nvPr/>
        </p:nvSpPr>
        <p:spPr>
          <a:xfrm>
            <a:off x="6705894" y="5312261"/>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7" name="Straight Arrow Connector 16">
            <a:extLst>
              <a:ext uri="{FF2B5EF4-FFF2-40B4-BE49-F238E27FC236}">
                <a16:creationId xmlns:a16="http://schemas.microsoft.com/office/drawing/2014/main" id="{DD4286C3-5BFD-86CD-5C61-A8DE2FC9BDEF}"/>
              </a:ext>
            </a:extLst>
          </p:cNvPr>
          <p:cNvCxnSpPr>
            <a:cxnSpLocks/>
          </p:cNvCxnSpPr>
          <p:nvPr/>
        </p:nvCxnSpPr>
        <p:spPr>
          <a:xfrm>
            <a:off x="4858828" y="3082443"/>
            <a:ext cx="0" cy="2922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19ED0AF-FACB-7946-2744-EC1DBF6093D6}"/>
              </a:ext>
            </a:extLst>
          </p:cNvPr>
          <p:cNvSpPr txBox="1"/>
          <p:nvPr/>
        </p:nvSpPr>
        <p:spPr>
          <a:xfrm>
            <a:off x="5964146" y="2295147"/>
            <a:ext cx="647870" cy="369332"/>
          </a:xfrm>
          <a:prstGeom prst="rect">
            <a:avLst/>
          </a:prstGeom>
          <a:noFill/>
        </p:spPr>
        <p:txBody>
          <a:bodyPr wrap="none" rtlCol="0">
            <a:spAutoFit/>
          </a:bodyPr>
          <a:lstStyle/>
          <a:p>
            <a:r>
              <a:rPr lang="es-ES_tradnl" dirty="0"/>
              <a:t>True</a:t>
            </a:r>
          </a:p>
        </p:txBody>
      </p:sp>
      <p:sp>
        <p:nvSpPr>
          <p:cNvPr id="4" name="Rectangle 3">
            <a:extLst>
              <a:ext uri="{FF2B5EF4-FFF2-40B4-BE49-F238E27FC236}">
                <a16:creationId xmlns:a16="http://schemas.microsoft.com/office/drawing/2014/main" id="{088FFD95-6BA8-758B-674D-44DF07389650}"/>
              </a:ext>
            </a:extLst>
          </p:cNvPr>
          <p:cNvSpPr/>
          <p:nvPr/>
        </p:nvSpPr>
        <p:spPr>
          <a:xfrm>
            <a:off x="4077418" y="5536355"/>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7" name="Diamond 6">
            <a:extLst>
              <a:ext uri="{FF2B5EF4-FFF2-40B4-BE49-F238E27FC236}">
                <a16:creationId xmlns:a16="http://schemas.microsoft.com/office/drawing/2014/main" id="{088AF83F-4D28-AA42-99FB-6E5B2FB85139}"/>
              </a:ext>
            </a:extLst>
          </p:cNvPr>
          <p:cNvSpPr/>
          <p:nvPr/>
        </p:nvSpPr>
        <p:spPr>
          <a:xfrm>
            <a:off x="3629561" y="3358062"/>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cxnSp>
        <p:nvCxnSpPr>
          <p:cNvPr id="16" name="Straight Arrow Connector 15">
            <a:extLst>
              <a:ext uri="{FF2B5EF4-FFF2-40B4-BE49-F238E27FC236}">
                <a16:creationId xmlns:a16="http://schemas.microsoft.com/office/drawing/2014/main" id="{99F0079B-4CAB-8814-3CE4-7D03C1C56153}"/>
              </a:ext>
            </a:extLst>
          </p:cNvPr>
          <p:cNvCxnSpPr>
            <a:cxnSpLocks/>
          </p:cNvCxnSpPr>
          <p:nvPr/>
        </p:nvCxnSpPr>
        <p:spPr>
          <a:xfrm>
            <a:off x="4858828" y="4147379"/>
            <a:ext cx="0" cy="2922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9A268070-EADB-AE20-9581-6C180D32E312}"/>
              </a:ext>
            </a:extLst>
          </p:cNvPr>
          <p:cNvSpPr/>
          <p:nvPr/>
        </p:nvSpPr>
        <p:spPr>
          <a:xfrm>
            <a:off x="3629561" y="4422998"/>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cxnSp>
        <p:nvCxnSpPr>
          <p:cNvPr id="25" name="Straight Arrow Connector 24">
            <a:extLst>
              <a:ext uri="{FF2B5EF4-FFF2-40B4-BE49-F238E27FC236}">
                <a16:creationId xmlns:a16="http://schemas.microsoft.com/office/drawing/2014/main" id="{F983EF4A-438D-3284-FADB-165F3FE40D24}"/>
              </a:ext>
            </a:extLst>
          </p:cNvPr>
          <p:cNvCxnSpPr>
            <a:cxnSpLocks/>
          </p:cNvCxnSpPr>
          <p:nvPr/>
        </p:nvCxnSpPr>
        <p:spPr>
          <a:xfrm>
            <a:off x="4858109" y="5212315"/>
            <a:ext cx="0" cy="2922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3FCBB35-53C3-5A05-9FCB-78C7F74711E3}"/>
              </a:ext>
            </a:extLst>
          </p:cNvPr>
          <p:cNvCxnSpPr>
            <a:cxnSpLocks/>
            <a:stCxn id="11" idx="3"/>
          </p:cNvCxnSpPr>
          <p:nvPr/>
        </p:nvCxnSpPr>
        <p:spPr>
          <a:xfrm>
            <a:off x="6088093" y="2687785"/>
            <a:ext cx="640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91B4D4C-E041-6963-F8D3-29FED25FD791}"/>
              </a:ext>
            </a:extLst>
          </p:cNvPr>
          <p:cNvSpPr/>
          <p:nvPr/>
        </p:nvSpPr>
        <p:spPr>
          <a:xfrm>
            <a:off x="6728604" y="2541662"/>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30" name="Straight Arrow Connector 29">
            <a:extLst>
              <a:ext uri="{FF2B5EF4-FFF2-40B4-BE49-F238E27FC236}">
                <a16:creationId xmlns:a16="http://schemas.microsoft.com/office/drawing/2014/main" id="{A64AEAE8-8E64-387B-C414-5BB4E87B8C7C}"/>
              </a:ext>
            </a:extLst>
          </p:cNvPr>
          <p:cNvCxnSpPr>
            <a:cxnSpLocks/>
          </p:cNvCxnSpPr>
          <p:nvPr/>
        </p:nvCxnSpPr>
        <p:spPr>
          <a:xfrm>
            <a:off x="6088093" y="3754895"/>
            <a:ext cx="640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CA6C014-C343-FAED-5309-4D3196348155}"/>
              </a:ext>
            </a:extLst>
          </p:cNvPr>
          <p:cNvSpPr/>
          <p:nvPr/>
        </p:nvSpPr>
        <p:spPr>
          <a:xfrm>
            <a:off x="6728604" y="3608772"/>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32" name="Straight Arrow Connector 31">
            <a:extLst>
              <a:ext uri="{FF2B5EF4-FFF2-40B4-BE49-F238E27FC236}">
                <a16:creationId xmlns:a16="http://schemas.microsoft.com/office/drawing/2014/main" id="{5A4EDA0A-D9EB-DB84-2ABD-D36D9E88AEF9}"/>
              </a:ext>
            </a:extLst>
          </p:cNvPr>
          <p:cNvCxnSpPr>
            <a:cxnSpLocks/>
          </p:cNvCxnSpPr>
          <p:nvPr/>
        </p:nvCxnSpPr>
        <p:spPr>
          <a:xfrm>
            <a:off x="6072865" y="4822004"/>
            <a:ext cx="6405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4673E7D-70E6-A5B4-C651-E1A4C9BB16F9}"/>
              </a:ext>
            </a:extLst>
          </p:cNvPr>
          <p:cNvSpPr/>
          <p:nvPr/>
        </p:nvSpPr>
        <p:spPr>
          <a:xfrm>
            <a:off x="6713376" y="4675881"/>
            <a:ext cx="1561381" cy="29224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cxnSp>
        <p:nvCxnSpPr>
          <p:cNvPr id="34" name="Straight Arrow Connector 33">
            <a:extLst>
              <a:ext uri="{FF2B5EF4-FFF2-40B4-BE49-F238E27FC236}">
                <a16:creationId xmlns:a16="http://schemas.microsoft.com/office/drawing/2014/main" id="{C9D8B08D-98CC-AA8F-FEBC-0E483546418B}"/>
              </a:ext>
            </a:extLst>
          </p:cNvPr>
          <p:cNvCxnSpPr>
            <a:cxnSpLocks/>
            <a:stCxn id="4" idx="3"/>
            <a:endCxn id="15" idx="1"/>
          </p:cNvCxnSpPr>
          <p:nvPr/>
        </p:nvCxnSpPr>
        <p:spPr>
          <a:xfrm>
            <a:off x="5638799" y="5682477"/>
            <a:ext cx="1067095" cy="60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E4FBFEFA-C179-1750-F7CE-5811A4D63BE5}"/>
              </a:ext>
            </a:extLst>
          </p:cNvPr>
          <p:cNvCxnSpPr>
            <a:cxnSpLocks/>
            <a:stCxn id="29" idx="3"/>
            <a:endCxn id="15" idx="3"/>
          </p:cNvCxnSpPr>
          <p:nvPr/>
        </p:nvCxnSpPr>
        <p:spPr>
          <a:xfrm flipH="1">
            <a:off x="8267275" y="2687784"/>
            <a:ext cx="22710" cy="3000720"/>
          </a:xfrm>
          <a:prstGeom prst="curvedConnector3">
            <a:avLst>
              <a:gd name="adj1" fmla="val -2829890"/>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957B1E1-E5F5-BD5A-4A2B-1FE46A81C275}"/>
              </a:ext>
            </a:extLst>
          </p:cNvPr>
          <p:cNvCxnSpPr>
            <a:cxnSpLocks/>
          </p:cNvCxnSpPr>
          <p:nvPr/>
        </p:nvCxnSpPr>
        <p:spPr>
          <a:xfrm>
            <a:off x="8289985" y="3743224"/>
            <a:ext cx="640511" cy="0"/>
          </a:xfrm>
          <a:prstGeom prst="straightConnector1">
            <a:avLst/>
          </a:prstGeom>
          <a:ln w="38100">
            <a:tailEnd type="non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097AFD6-235A-2A4B-D3C7-2C4552496731}"/>
              </a:ext>
            </a:extLst>
          </p:cNvPr>
          <p:cNvCxnSpPr>
            <a:cxnSpLocks/>
          </p:cNvCxnSpPr>
          <p:nvPr/>
        </p:nvCxnSpPr>
        <p:spPr>
          <a:xfrm>
            <a:off x="8274757" y="4807289"/>
            <a:ext cx="640511" cy="0"/>
          </a:xfrm>
          <a:prstGeom prst="straightConnector1">
            <a:avLst/>
          </a:prstGeom>
          <a:ln w="38100">
            <a:tailEnd type="non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404B64D2-62AB-286B-3E69-796EA8502862}"/>
              </a:ext>
            </a:extLst>
          </p:cNvPr>
          <p:cNvSpPr txBox="1"/>
          <p:nvPr/>
        </p:nvSpPr>
        <p:spPr>
          <a:xfrm>
            <a:off x="5964143" y="3385563"/>
            <a:ext cx="647870" cy="369332"/>
          </a:xfrm>
          <a:prstGeom prst="rect">
            <a:avLst/>
          </a:prstGeom>
          <a:noFill/>
        </p:spPr>
        <p:txBody>
          <a:bodyPr wrap="none" rtlCol="0">
            <a:spAutoFit/>
          </a:bodyPr>
          <a:lstStyle/>
          <a:p>
            <a:r>
              <a:rPr lang="es-ES_tradnl" dirty="0"/>
              <a:t>True</a:t>
            </a:r>
          </a:p>
        </p:txBody>
      </p:sp>
      <p:sp>
        <p:nvSpPr>
          <p:cNvPr id="44" name="TextBox 43">
            <a:extLst>
              <a:ext uri="{FF2B5EF4-FFF2-40B4-BE49-F238E27FC236}">
                <a16:creationId xmlns:a16="http://schemas.microsoft.com/office/drawing/2014/main" id="{7BCF3F59-1075-D825-2224-74884500CC12}"/>
              </a:ext>
            </a:extLst>
          </p:cNvPr>
          <p:cNvSpPr txBox="1"/>
          <p:nvPr/>
        </p:nvSpPr>
        <p:spPr>
          <a:xfrm>
            <a:off x="5914823" y="4456782"/>
            <a:ext cx="647870" cy="369332"/>
          </a:xfrm>
          <a:prstGeom prst="rect">
            <a:avLst/>
          </a:prstGeom>
          <a:noFill/>
        </p:spPr>
        <p:txBody>
          <a:bodyPr wrap="none" rtlCol="0">
            <a:spAutoFit/>
          </a:bodyPr>
          <a:lstStyle/>
          <a:p>
            <a:r>
              <a:rPr lang="es-ES_tradnl" dirty="0"/>
              <a:t>True</a:t>
            </a:r>
          </a:p>
        </p:txBody>
      </p:sp>
      <p:sp>
        <p:nvSpPr>
          <p:cNvPr id="45" name="TextBox 44">
            <a:extLst>
              <a:ext uri="{FF2B5EF4-FFF2-40B4-BE49-F238E27FC236}">
                <a16:creationId xmlns:a16="http://schemas.microsoft.com/office/drawing/2014/main" id="{0BF92CE4-D920-909A-4CE6-DDF180F22B0A}"/>
              </a:ext>
            </a:extLst>
          </p:cNvPr>
          <p:cNvSpPr txBox="1"/>
          <p:nvPr/>
        </p:nvSpPr>
        <p:spPr>
          <a:xfrm>
            <a:off x="4889673" y="3012224"/>
            <a:ext cx="692562" cy="369332"/>
          </a:xfrm>
          <a:prstGeom prst="rect">
            <a:avLst/>
          </a:prstGeom>
          <a:noFill/>
        </p:spPr>
        <p:txBody>
          <a:bodyPr wrap="none" rtlCol="0">
            <a:spAutoFit/>
          </a:bodyPr>
          <a:lstStyle/>
          <a:p>
            <a:r>
              <a:rPr lang="es-ES_tradnl" dirty="0"/>
              <a:t>False</a:t>
            </a:r>
          </a:p>
        </p:txBody>
      </p:sp>
      <p:sp>
        <p:nvSpPr>
          <p:cNvPr id="46" name="TextBox 45">
            <a:extLst>
              <a:ext uri="{FF2B5EF4-FFF2-40B4-BE49-F238E27FC236}">
                <a16:creationId xmlns:a16="http://schemas.microsoft.com/office/drawing/2014/main" id="{43678492-EF69-A62B-513E-7F94CC368765}"/>
              </a:ext>
            </a:extLst>
          </p:cNvPr>
          <p:cNvSpPr txBox="1"/>
          <p:nvPr/>
        </p:nvSpPr>
        <p:spPr>
          <a:xfrm>
            <a:off x="4889673" y="4086153"/>
            <a:ext cx="692562" cy="369332"/>
          </a:xfrm>
          <a:prstGeom prst="rect">
            <a:avLst/>
          </a:prstGeom>
          <a:noFill/>
        </p:spPr>
        <p:txBody>
          <a:bodyPr wrap="none" rtlCol="0">
            <a:spAutoFit/>
          </a:bodyPr>
          <a:lstStyle/>
          <a:p>
            <a:r>
              <a:rPr lang="es-ES_tradnl" dirty="0"/>
              <a:t>False</a:t>
            </a:r>
          </a:p>
        </p:txBody>
      </p:sp>
      <p:sp>
        <p:nvSpPr>
          <p:cNvPr id="47" name="TextBox 46">
            <a:extLst>
              <a:ext uri="{FF2B5EF4-FFF2-40B4-BE49-F238E27FC236}">
                <a16:creationId xmlns:a16="http://schemas.microsoft.com/office/drawing/2014/main" id="{7CAA5F9A-596D-27A4-2443-3E04540372C9}"/>
              </a:ext>
            </a:extLst>
          </p:cNvPr>
          <p:cNvSpPr txBox="1"/>
          <p:nvPr/>
        </p:nvSpPr>
        <p:spPr>
          <a:xfrm>
            <a:off x="4886361" y="5127595"/>
            <a:ext cx="692562" cy="369332"/>
          </a:xfrm>
          <a:prstGeom prst="rect">
            <a:avLst/>
          </a:prstGeom>
          <a:noFill/>
        </p:spPr>
        <p:txBody>
          <a:bodyPr wrap="none" rtlCol="0">
            <a:spAutoFit/>
          </a:bodyPr>
          <a:lstStyle/>
          <a:p>
            <a:r>
              <a:rPr lang="es-ES_tradnl" dirty="0"/>
              <a:t>False</a:t>
            </a:r>
          </a:p>
        </p:txBody>
      </p:sp>
      <p:sp>
        <p:nvSpPr>
          <p:cNvPr id="8" name="Footer Placeholder 4">
            <a:extLst>
              <a:ext uri="{FF2B5EF4-FFF2-40B4-BE49-F238E27FC236}">
                <a16:creationId xmlns:a16="http://schemas.microsoft.com/office/drawing/2014/main" id="{CA762261-16CF-D8B5-21CA-F926D234C2F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8910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46590-1210-560E-92E6-786EC82C8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3EE94-56E4-FB49-E22A-ECEA76960777}"/>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70268572-1D80-25CA-A5C1-521F1E0F0536}"/>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3" name="TextBox 2">
            <a:extLst>
              <a:ext uri="{FF2B5EF4-FFF2-40B4-BE49-F238E27FC236}">
                <a16:creationId xmlns:a16="http://schemas.microsoft.com/office/drawing/2014/main" id="{093A9354-EF55-159C-33AA-D050112DFB9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ELIF</a:t>
            </a:r>
          </a:p>
        </p:txBody>
      </p:sp>
      <p:pic>
        <p:nvPicPr>
          <p:cNvPr id="8" name="Picture 7">
            <a:extLst>
              <a:ext uri="{FF2B5EF4-FFF2-40B4-BE49-F238E27FC236}">
                <a16:creationId xmlns:a16="http://schemas.microsoft.com/office/drawing/2014/main" id="{837AF3B1-50B2-BF1D-BAB5-385E42D47B25}"/>
              </a:ext>
            </a:extLst>
          </p:cNvPr>
          <p:cNvPicPr>
            <a:picLocks noChangeAspect="1"/>
          </p:cNvPicPr>
          <p:nvPr/>
        </p:nvPicPr>
        <p:blipFill>
          <a:blip r:embed="rId3"/>
          <a:stretch>
            <a:fillRect/>
          </a:stretch>
        </p:blipFill>
        <p:spPr>
          <a:xfrm>
            <a:off x="715381" y="2142989"/>
            <a:ext cx="5216199" cy="3704648"/>
          </a:xfrm>
          <a:prstGeom prst="rect">
            <a:avLst/>
          </a:prstGeom>
        </p:spPr>
      </p:pic>
      <p:pic>
        <p:nvPicPr>
          <p:cNvPr id="9" name="Picture 8">
            <a:extLst>
              <a:ext uri="{FF2B5EF4-FFF2-40B4-BE49-F238E27FC236}">
                <a16:creationId xmlns:a16="http://schemas.microsoft.com/office/drawing/2014/main" id="{8AF95316-1007-80C4-C9EA-C852AFD5FC3D}"/>
              </a:ext>
            </a:extLst>
          </p:cNvPr>
          <p:cNvPicPr>
            <a:picLocks noChangeAspect="1"/>
          </p:cNvPicPr>
          <p:nvPr/>
        </p:nvPicPr>
        <p:blipFill>
          <a:blip r:embed="rId4"/>
          <a:stretch>
            <a:fillRect/>
          </a:stretch>
        </p:blipFill>
        <p:spPr>
          <a:xfrm>
            <a:off x="6260422" y="2403727"/>
            <a:ext cx="5122195" cy="3183172"/>
          </a:xfrm>
          <a:prstGeom prst="rect">
            <a:avLst/>
          </a:prstGeom>
        </p:spPr>
      </p:pic>
      <p:sp>
        <p:nvSpPr>
          <p:cNvPr id="4" name="Footer Placeholder 4">
            <a:extLst>
              <a:ext uri="{FF2B5EF4-FFF2-40B4-BE49-F238E27FC236}">
                <a16:creationId xmlns:a16="http://schemas.microsoft.com/office/drawing/2014/main" id="{11EFC005-3037-0479-4F70-2CF0FFE6EC7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39831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46590-1210-560E-92E6-786EC82C8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3EE94-56E4-FB49-E22A-ECEA76960777}"/>
              </a:ext>
            </a:extLst>
          </p:cNvPr>
          <p:cNvSpPr>
            <a:spLocks noGrp="1"/>
          </p:cNvSpPr>
          <p:nvPr>
            <p:ph type="title"/>
          </p:nvPr>
        </p:nvSpPr>
        <p:spPr/>
        <p:txBody>
          <a:bodyPr/>
          <a:lstStyle/>
          <a:p>
            <a:r>
              <a:rPr lang="es-ES_tradnl" dirty="0"/>
              <a:t>Funciones y librerías</a:t>
            </a:r>
          </a:p>
        </p:txBody>
      </p:sp>
      <p:sp>
        <p:nvSpPr>
          <p:cNvPr id="6" name="Slide Number Placeholder 5">
            <a:extLst>
              <a:ext uri="{FF2B5EF4-FFF2-40B4-BE49-F238E27FC236}">
                <a16:creationId xmlns:a16="http://schemas.microsoft.com/office/drawing/2014/main" id="{70268572-1D80-25CA-A5C1-521F1E0F0536}"/>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3" name="TextBox 2">
            <a:extLst>
              <a:ext uri="{FF2B5EF4-FFF2-40B4-BE49-F238E27FC236}">
                <a16:creationId xmlns:a16="http://schemas.microsoft.com/office/drawing/2014/main" id="{093A9354-EF55-159C-33AA-D050112DFB9D}"/>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Match</a:t>
            </a:r>
          </a:p>
        </p:txBody>
      </p:sp>
      <p:sp>
        <p:nvSpPr>
          <p:cNvPr id="4" name="Footer Placeholder 4">
            <a:extLst>
              <a:ext uri="{FF2B5EF4-FFF2-40B4-BE49-F238E27FC236}">
                <a16:creationId xmlns:a16="http://schemas.microsoft.com/office/drawing/2014/main" id="{11EFC005-3037-0479-4F70-2CF0FFE6EC7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Content Placeholder 3">
            <a:extLst>
              <a:ext uri="{FF2B5EF4-FFF2-40B4-BE49-F238E27FC236}">
                <a16:creationId xmlns:a16="http://schemas.microsoft.com/office/drawing/2014/main" id="{D6945931-333E-FD43-6C15-305CDE19C488}"/>
              </a:ext>
            </a:extLst>
          </p:cNvPr>
          <p:cNvSpPr>
            <a:spLocks noGrp="1"/>
          </p:cNvSpPr>
          <p:nvPr>
            <p:ph idx="1"/>
          </p:nvPr>
        </p:nvSpPr>
        <p:spPr>
          <a:xfrm>
            <a:off x="700636" y="2293126"/>
            <a:ext cx="10691264" cy="3636088"/>
          </a:xfrm>
        </p:spPr>
        <p:txBody>
          <a:bodyPr>
            <a:normAutofit/>
          </a:bodyPr>
          <a:lstStyle/>
          <a:p>
            <a:r>
              <a:rPr lang="es-ES" dirty="0"/>
              <a:t>A partir de Python 3.10 se agregó una nueva declaración de control. </a:t>
            </a:r>
          </a:p>
          <a:p>
            <a:r>
              <a:rPr lang="es-ES" dirty="0"/>
              <a:t>Dado que todavía hay muchos desarrollos en Python 3.8 y 3.9, no es recomendable usarlo.</a:t>
            </a:r>
            <a:endParaRPr lang="es-ES" sz="1800" dirty="0">
              <a:latin typeface="Monaspace Argon" pitchFamily="2" charset="77"/>
            </a:endParaRPr>
          </a:p>
        </p:txBody>
      </p:sp>
      <p:pic>
        <p:nvPicPr>
          <p:cNvPr id="10" name="Picture 9" descr="A screen shot of a computer program&#10;&#10;Description automatically generated">
            <a:extLst>
              <a:ext uri="{FF2B5EF4-FFF2-40B4-BE49-F238E27FC236}">
                <a16:creationId xmlns:a16="http://schemas.microsoft.com/office/drawing/2014/main" id="{8FCF41D6-6D44-E9BF-1AE8-868F7F4E79E0}"/>
              </a:ext>
            </a:extLst>
          </p:cNvPr>
          <p:cNvPicPr>
            <a:picLocks noChangeAspect="1"/>
          </p:cNvPicPr>
          <p:nvPr/>
        </p:nvPicPr>
        <p:blipFill rotWithShape="1">
          <a:blip r:embed="rId3"/>
          <a:srcRect l="4569" t="6592" r="4400" b="8325"/>
          <a:stretch/>
        </p:blipFill>
        <p:spPr>
          <a:xfrm>
            <a:off x="1550126" y="3238089"/>
            <a:ext cx="4659087" cy="2831054"/>
          </a:xfrm>
          <a:prstGeom prst="rect">
            <a:avLst/>
          </a:prstGeom>
        </p:spPr>
      </p:pic>
      <p:pic>
        <p:nvPicPr>
          <p:cNvPr id="15" name="Picture 14" descr="A screen shot of a computer code&#10;&#10;Description automatically generated">
            <a:extLst>
              <a:ext uri="{FF2B5EF4-FFF2-40B4-BE49-F238E27FC236}">
                <a16:creationId xmlns:a16="http://schemas.microsoft.com/office/drawing/2014/main" id="{89423AE4-38FE-9966-04A7-60BF1CBB677F}"/>
              </a:ext>
            </a:extLst>
          </p:cNvPr>
          <p:cNvPicPr>
            <a:picLocks noChangeAspect="1"/>
          </p:cNvPicPr>
          <p:nvPr/>
        </p:nvPicPr>
        <p:blipFill rotWithShape="1">
          <a:blip r:embed="rId4"/>
          <a:srcRect l="5773" t="7538" r="4556" b="7379"/>
          <a:stretch/>
        </p:blipFill>
        <p:spPr>
          <a:xfrm>
            <a:off x="6792685" y="3248296"/>
            <a:ext cx="3849189" cy="2831055"/>
          </a:xfrm>
          <a:prstGeom prst="rect">
            <a:avLst/>
          </a:prstGeom>
        </p:spPr>
      </p:pic>
    </p:spTree>
    <p:extLst>
      <p:ext uri="{BB962C8B-B14F-4D97-AF65-F5344CB8AC3E}">
        <p14:creationId xmlns:p14="http://schemas.microsoft.com/office/powerpoint/2010/main" val="269325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
        <p:nvSpPr>
          <p:cNvPr id="3" name="Footer Placeholder 4">
            <a:extLst>
              <a:ext uri="{FF2B5EF4-FFF2-40B4-BE49-F238E27FC236}">
                <a16:creationId xmlns:a16="http://schemas.microsoft.com/office/drawing/2014/main" id="{DCC392F1-ED69-2C7C-DFA4-FEAD96AF722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571811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Bucles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38380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44FDB-0908-183D-B8DD-C640C6481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D855C-2191-3A9D-5784-FCFDB7F14E51}"/>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84287C40-6236-7345-4211-D1A1FA055F7B}"/>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3" name="TextBox 2">
            <a:extLst>
              <a:ext uri="{FF2B5EF4-FFF2-40B4-BE49-F238E27FC236}">
                <a16:creationId xmlns:a16="http://schemas.microsoft.com/office/drawing/2014/main" id="{F320EC9A-C02E-9934-BD1C-B863254A8E6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While</a:t>
            </a:r>
            <a:endParaRPr lang="es-ES_tradnl" sz="2400" dirty="0">
              <a:latin typeface="+mj-lt"/>
            </a:endParaRPr>
          </a:p>
        </p:txBody>
      </p:sp>
      <p:sp>
        <p:nvSpPr>
          <p:cNvPr id="10" name="Diamond 9">
            <a:extLst>
              <a:ext uri="{FF2B5EF4-FFF2-40B4-BE49-F238E27FC236}">
                <a16:creationId xmlns:a16="http://schemas.microsoft.com/office/drawing/2014/main" id="{E3FE5589-BE61-7B74-88B8-EAC29D0E512E}"/>
              </a:ext>
            </a:extLst>
          </p:cNvPr>
          <p:cNvSpPr/>
          <p:nvPr/>
        </p:nvSpPr>
        <p:spPr>
          <a:xfrm>
            <a:off x="4817002" y="2745581"/>
            <a:ext cx="2458529" cy="789317"/>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Condición</a:t>
            </a:r>
          </a:p>
        </p:txBody>
      </p:sp>
      <p:sp>
        <p:nvSpPr>
          <p:cNvPr id="11" name="Rectangle 10">
            <a:extLst>
              <a:ext uri="{FF2B5EF4-FFF2-40B4-BE49-F238E27FC236}">
                <a16:creationId xmlns:a16="http://schemas.microsoft.com/office/drawing/2014/main" id="{B28903D8-240A-0A10-A468-80D7333475A1}"/>
              </a:ext>
            </a:extLst>
          </p:cNvPr>
          <p:cNvSpPr/>
          <p:nvPr/>
        </p:nvSpPr>
        <p:spPr>
          <a:xfrm>
            <a:off x="5255110" y="3987353"/>
            <a:ext cx="1561381" cy="75248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Declaración</a:t>
            </a:r>
          </a:p>
        </p:txBody>
      </p:sp>
      <p:sp>
        <p:nvSpPr>
          <p:cNvPr id="13" name="Rectangle 12">
            <a:extLst>
              <a:ext uri="{FF2B5EF4-FFF2-40B4-BE49-F238E27FC236}">
                <a16:creationId xmlns:a16="http://schemas.microsoft.com/office/drawing/2014/main" id="{3B8F1C18-2027-2F67-0969-877336825F46}"/>
              </a:ext>
            </a:extLst>
          </p:cNvPr>
          <p:cNvSpPr/>
          <p:nvPr/>
        </p:nvSpPr>
        <p:spPr>
          <a:xfrm>
            <a:off x="2850059" y="4670519"/>
            <a:ext cx="1561381" cy="75248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Resto del código</a:t>
            </a:r>
          </a:p>
        </p:txBody>
      </p:sp>
      <p:cxnSp>
        <p:nvCxnSpPr>
          <p:cNvPr id="15" name="Curved Connector 14">
            <a:extLst>
              <a:ext uri="{FF2B5EF4-FFF2-40B4-BE49-F238E27FC236}">
                <a16:creationId xmlns:a16="http://schemas.microsoft.com/office/drawing/2014/main" id="{830581C2-5460-DEB4-3AB7-2A980A381F2A}"/>
              </a:ext>
            </a:extLst>
          </p:cNvPr>
          <p:cNvCxnSpPr>
            <a:cxnSpLocks/>
            <a:stCxn id="11" idx="2"/>
            <a:endCxn id="10" idx="0"/>
          </p:cNvCxnSpPr>
          <p:nvPr/>
        </p:nvCxnSpPr>
        <p:spPr>
          <a:xfrm rot="5400000" flipH="1" flipV="1">
            <a:off x="5043905" y="3737477"/>
            <a:ext cx="1994257" cy="10466"/>
          </a:xfrm>
          <a:prstGeom prst="curvedConnector5">
            <a:avLst>
              <a:gd name="adj1" fmla="val -33091"/>
              <a:gd name="adj2" fmla="val 23425769"/>
              <a:gd name="adj3" fmla="val 136552"/>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DD147FE-F4DF-60A5-385F-C48393F7784D}"/>
              </a:ext>
            </a:extLst>
          </p:cNvPr>
          <p:cNvSpPr txBox="1"/>
          <p:nvPr/>
        </p:nvSpPr>
        <p:spPr>
          <a:xfrm>
            <a:off x="6034949" y="3558044"/>
            <a:ext cx="647870" cy="369332"/>
          </a:xfrm>
          <a:prstGeom prst="rect">
            <a:avLst/>
          </a:prstGeom>
          <a:noFill/>
        </p:spPr>
        <p:txBody>
          <a:bodyPr wrap="none" rtlCol="0">
            <a:spAutoFit/>
          </a:bodyPr>
          <a:lstStyle/>
          <a:p>
            <a:r>
              <a:rPr lang="es-ES_tradnl" dirty="0"/>
              <a:t>True</a:t>
            </a:r>
          </a:p>
        </p:txBody>
      </p:sp>
      <p:sp>
        <p:nvSpPr>
          <p:cNvPr id="17" name="TextBox 16">
            <a:extLst>
              <a:ext uri="{FF2B5EF4-FFF2-40B4-BE49-F238E27FC236}">
                <a16:creationId xmlns:a16="http://schemas.microsoft.com/office/drawing/2014/main" id="{F51EB83B-367C-DD78-1257-B357772D1879}"/>
              </a:ext>
            </a:extLst>
          </p:cNvPr>
          <p:cNvSpPr txBox="1"/>
          <p:nvPr/>
        </p:nvSpPr>
        <p:spPr>
          <a:xfrm>
            <a:off x="4134921" y="3485278"/>
            <a:ext cx="692562" cy="369332"/>
          </a:xfrm>
          <a:prstGeom prst="rect">
            <a:avLst/>
          </a:prstGeom>
          <a:noFill/>
        </p:spPr>
        <p:txBody>
          <a:bodyPr wrap="none" rtlCol="0">
            <a:spAutoFit/>
          </a:bodyPr>
          <a:lstStyle/>
          <a:p>
            <a:r>
              <a:rPr lang="es-ES_tradnl" dirty="0"/>
              <a:t>False</a:t>
            </a:r>
          </a:p>
        </p:txBody>
      </p:sp>
      <p:cxnSp>
        <p:nvCxnSpPr>
          <p:cNvPr id="23" name="Straight Arrow Connector 22">
            <a:extLst>
              <a:ext uri="{FF2B5EF4-FFF2-40B4-BE49-F238E27FC236}">
                <a16:creationId xmlns:a16="http://schemas.microsoft.com/office/drawing/2014/main" id="{63614F4C-6B53-D51E-70B5-08F9AB3254D1}"/>
              </a:ext>
            </a:extLst>
          </p:cNvPr>
          <p:cNvCxnSpPr>
            <a:cxnSpLocks/>
            <a:stCxn id="10" idx="2"/>
            <a:endCxn id="11" idx="0"/>
          </p:cNvCxnSpPr>
          <p:nvPr/>
        </p:nvCxnSpPr>
        <p:spPr>
          <a:xfrm flipH="1">
            <a:off x="6035801" y="3534898"/>
            <a:ext cx="10466" cy="4524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B836F8E5-5973-0C53-815A-3EC1EADEE6ED}"/>
              </a:ext>
            </a:extLst>
          </p:cNvPr>
          <p:cNvCxnSpPr>
            <a:cxnSpLocks/>
            <a:stCxn id="10" idx="1"/>
            <a:endCxn id="13" idx="0"/>
          </p:cNvCxnSpPr>
          <p:nvPr/>
        </p:nvCxnSpPr>
        <p:spPr>
          <a:xfrm rot="10800000" flipV="1">
            <a:off x="3630750" y="3140239"/>
            <a:ext cx="1186252" cy="1530279"/>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5684E0D-DAE7-F076-DEA5-8E030EFCF45C}"/>
              </a:ext>
            </a:extLst>
          </p:cNvPr>
          <p:cNvSpPr txBox="1"/>
          <p:nvPr/>
        </p:nvSpPr>
        <p:spPr>
          <a:xfrm>
            <a:off x="715381" y="5694532"/>
            <a:ext cx="3956532" cy="369332"/>
          </a:xfrm>
          <a:prstGeom prst="rect">
            <a:avLst/>
          </a:prstGeom>
          <a:noFill/>
        </p:spPr>
        <p:txBody>
          <a:bodyPr wrap="none" rtlCol="0">
            <a:spAutoFit/>
          </a:bodyPr>
          <a:lstStyle/>
          <a:p>
            <a:r>
              <a:rPr lang="es-ES_tradnl" b="1" dirty="0">
                <a:solidFill>
                  <a:srgbClr val="C00000"/>
                </a:solidFill>
              </a:rPr>
              <a:t>No es el bucle más popular de Python</a:t>
            </a:r>
          </a:p>
        </p:txBody>
      </p:sp>
      <p:sp>
        <p:nvSpPr>
          <p:cNvPr id="4" name="Footer Placeholder 4">
            <a:extLst>
              <a:ext uri="{FF2B5EF4-FFF2-40B4-BE49-F238E27FC236}">
                <a16:creationId xmlns:a16="http://schemas.microsoft.com/office/drawing/2014/main" id="{FF954078-B162-67DF-E26B-BC6FFA4C4C9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06697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D1B70-FC8D-42B1-6D59-1A3396026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EE559-6512-A4CA-278C-835FD382D183}"/>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D90B023A-B9B6-A4FD-FC5E-C5309FAE1B36}"/>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3" name="TextBox 2">
            <a:extLst>
              <a:ext uri="{FF2B5EF4-FFF2-40B4-BE49-F238E27FC236}">
                <a16:creationId xmlns:a16="http://schemas.microsoft.com/office/drawing/2014/main" id="{BF5F47F3-22BE-4F62-1AC9-A1F2245CB0CC}"/>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While</a:t>
            </a:r>
            <a:endParaRPr lang="es-ES_tradnl" sz="2400" dirty="0">
              <a:latin typeface="+mj-lt"/>
            </a:endParaRPr>
          </a:p>
        </p:txBody>
      </p:sp>
      <p:sp>
        <p:nvSpPr>
          <p:cNvPr id="31" name="TextBox 30">
            <a:extLst>
              <a:ext uri="{FF2B5EF4-FFF2-40B4-BE49-F238E27FC236}">
                <a16:creationId xmlns:a16="http://schemas.microsoft.com/office/drawing/2014/main" id="{9EB728DA-1495-8077-43A6-4E57B27A75AF}"/>
              </a:ext>
            </a:extLst>
          </p:cNvPr>
          <p:cNvSpPr txBox="1"/>
          <p:nvPr/>
        </p:nvSpPr>
        <p:spPr>
          <a:xfrm>
            <a:off x="715381" y="5694532"/>
            <a:ext cx="3956532" cy="369332"/>
          </a:xfrm>
          <a:prstGeom prst="rect">
            <a:avLst/>
          </a:prstGeom>
          <a:noFill/>
        </p:spPr>
        <p:txBody>
          <a:bodyPr wrap="none" rtlCol="0">
            <a:spAutoFit/>
          </a:bodyPr>
          <a:lstStyle/>
          <a:p>
            <a:r>
              <a:rPr lang="es-ES_tradnl" b="1" dirty="0">
                <a:solidFill>
                  <a:srgbClr val="C00000"/>
                </a:solidFill>
              </a:rPr>
              <a:t>No es el bucle más popular de Python</a:t>
            </a:r>
          </a:p>
        </p:txBody>
      </p:sp>
      <p:pic>
        <p:nvPicPr>
          <p:cNvPr id="4" name="Picture 3">
            <a:extLst>
              <a:ext uri="{FF2B5EF4-FFF2-40B4-BE49-F238E27FC236}">
                <a16:creationId xmlns:a16="http://schemas.microsoft.com/office/drawing/2014/main" id="{F2D8D27D-4FF3-C568-6622-A9215B9673AA}"/>
              </a:ext>
            </a:extLst>
          </p:cNvPr>
          <p:cNvPicPr>
            <a:picLocks noChangeAspect="1"/>
          </p:cNvPicPr>
          <p:nvPr/>
        </p:nvPicPr>
        <p:blipFill>
          <a:blip r:embed="rId3"/>
          <a:stretch>
            <a:fillRect/>
          </a:stretch>
        </p:blipFill>
        <p:spPr>
          <a:xfrm>
            <a:off x="786441" y="2585612"/>
            <a:ext cx="4906491" cy="2426795"/>
          </a:xfrm>
          <a:prstGeom prst="rect">
            <a:avLst/>
          </a:prstGeom>
        </p:spPr>
      </p:pic>
      <p:pic>
        <p:nvPicPr>
          <p:cNvPr id="7" name="Picture 6">
            <a:extLst>
              <a:ext uri="{FF2B5EF4-FFF2-40B4-BE49-F238E27FC236}">
                <a16:creationId xmlns:a16="http://schemas.microsoft.com/office/drawing/2014/main" id="{85D54634-F676-CB99-195A-F07C413A7411}"/>
              </a:ext>
            </a:extLst>
          </p:cNvPr>
          <p:cNvPicPr>
            <a:picLocks noChangeAspect="1"/>
          </p:cNvPicPr>
          <p:nvPr/>
        </p:nvPicPr>
        <p:blipFill>
          <a:blip r:embed="rId4"/>
          <a:stretch>
            <a:fillRect/>
          </a:stretch>
        </p:blipFill>
        <p:spPr>
          <a:xfrm>
            <a:off x="6499070" y="2458899"/>
            <a:ext cx="4984269" cy="2680220"/>
          </a:xfrm>
          <a:prstGeom prst="rect">
            <a:avLst/>
          </a:prstGeom>
        </p:spPr>
      </p:pic>
      <p:sp>
        <p:nvSpPr>
          <p:cNvPr id="8" name="Footer Placeholder 4">
            <a:extLst>
              <a:ext uri="{FF2B5EF4-FFF2-40B4-BE49-F238E27FC236}">
                <a16:creationId xmlns:a16="http://schemas.microsoft.com/office/drawing/2014/main" id="{EB4106E5-4FBD-95AD-9C2B-03900D90073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63702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57829-2738-4A5D-B19B-92948BFD1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85859-A035-2024-FBA6-FD2D34D4D5E3}"/>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CF7ACF05-8AE6-CFBD-859E-280EB6B13F35}"/>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3" name="TextBox 2">
            <a:extLst>
              <a:ext uri="{FF2B5EF4-FFF2-40B4-BE49-F238E27FC236}">
                <a16:creationId xmlns:a16="http://schemas.microsoft.com/office/drawing/2014/main" id="{C2E27B83-D61E-A5D4-2AF6-BFE851712B28}"/>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Ciclo FOR</a:t>
            </a:r>
          </a:p>
        </p:txBody>
      </p:sp>
      <p:pic>
        <p:nvPicPr>
          <p:cNvPr id="4" name="Picture 3">
            <a:extLst>
              <a:ext uri="{FF2B5EF4-FFF2-40B4-BE49-F238E27FC236}">
                <a16:creationId xmlns:a16="http://schemas.microsoft.com/office/drawing/2014/main" id="{E84113D1-0E5B-D086-4ED2-E71177C8D221}"/>
              </a:ext>
            </a:extLst>
          </p:cNvPr>
          <p:cNvPicPr>
            <a:picLocks noChangeAspect="1"/>
          </p:cNvPicPr>
          <p:nvPr/>
        </p:nvPicPr>
        <p:blipFill>
          <a:blip r:embed="rId3"/>
          <a:stretch>
            <a:fillRect/>
          </a:stretch>
        </p:blipFill>
        <p:spPr>
          <a:xfrm>
            <a:off x="976223" y="2766638"/>
            <a:ext cx="4871354" cy="2410038"/>
          </a:xfrm>
          <a:prstGeom prst="rect">
            <a:avLst/>
          </a:prstGeom>
        </p:spPr>
      </p:pic>
      <p:pic>
        <p:nvPicPr>
          <p:cNvPr id="7" name="Picture 6">
            <a:extLst>
              <a:ext uri="{FF2B5EF4-FFF2-40B4-BE49-F238E27FC236}">
                <a16:creationId xmlns:a16="http://schemas.microsoft.com/office/drawing/2014/main" id="{B7CA3D26-1B5C-1EE1-A7F3-EE50F3B7A88E}"/>
              </a:ext>
            </a:extLst>
          </p:cNvPr>
          <p:cNvPicPr>
            <a:picLocks noChangeAspect="1"/>
          </p:cNvPicPr>
          <p:nvPr/>
        </p:nvPicPr>
        <p:blipFill>
          <a:blip r:embed="rId4"/>
          <a:stretch>
            <a:fillRect/>
          </a:stretch>
        </p:blipFill>
        <p:spPr>
          <a:xfrm>
            <a:off x="6344425" y="2834427"/>
            <a:ext cx="4992080" cy="2274459"/>
          </a:xfrm>
          <a:prstGeom prst="rect">
            <a:avLst/>
          </a:prstGeom>
        </p:spPr>
      </p:pic>
      <p:sp>
        <p:nvSpPr>
          <p:cNvPr id="8" name="Footer Placeholder 4">
            <a:extLst>
              <a:ext uri="{FF2B5EF4-FFF2-40B4-BE49-F238E27FC236}">
                <a16:creationId xmlns:a16="http://schemas.microsoft.com/office/drawing/2014/main" id="{02CE5036-FEEF-8848-1F44-5CD8AF51FC0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108676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5E1DF-F969-8F1C-DEF9-A2A34820F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32E23-92EA-B61D-FA41-F7727299CFF8}"/>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7B30A762-8C69-8095-3DF9-77643426898F}"/>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E508B2F-3FBA-2D77-99A4-5E5342902592}"/>
              </a:ext>
            </a:extLst>
          </p:cNvPr>
          <p:cNvSpPr>
            <a:spLocks noGrp="1"/>
          </p:cNvSpPr>
          <p:nvPr>
            <p:ph idx="1"/>
          </p:nvPr>
        </p:nvSpPr>
        <p:spPr>
          <a:xfrm>
            <a:off x="700636" y="2293126"/>
            <a:ext cx="10691264" cy="3636088"/>
          </a:xfrm>
        </p:spPr>
        <p:txBody>
          <a:bodyPr>
            <a:normAutofit/>
          </a:bodyPr>
          <a:lstStyle/>
          <a:p>
            <a:r>
              <a:rPr lang="es-ES" dirty="0"/>
              <a:t>Un iterable es un objeto en Python capaz de retornar un miembro a la vez, permitiendo que sea iterable en un </a:t>
            </a:r>
            <a:r>
              <a:rPr lang="es-ES" b="1" dirty="0" err="1"/>
              <a:t>loop</a:t>
            </a:r>
            <a:r>
              <a:rPr lang="es-ES" b="1" dirty="0"/>
              <a:t> FOR</a:t>
            </a:r>
            <a:r>
              <a:rPr lang="es-ES" dirty="0"/>
              <a:t>.</a:t>
            </a:r>
          </a:p>
          <a:p>
            <a:r>
              <a:rPr lang="es-ES" dirty="0"/>
              <a:t>Las listas, tuplas, </a:t>
            </a:r>
            <a:r>
              <a:rPr lang="es-ES" dirty="0" err="1"/>
              <a:t>strings</a:t>
            </a:r>
            <a:r>
              <a:rPr lang="es-ES" dirty="0"/>
              <a:t>, diccionarios, sets son iterables</a:t>
            </a:r>
          </a:p>
          <a:p>
            <a:r>
              <a:rPr lang="es-ES" dirty="0"/>
              <a:t>Una versión de </a:t>
            </a:r>
            <a:r>
              <a:rPr lang="es-ES" b="1" dirty="0"/>
              <a:t>iterables</a:t>
            </a:r>
            <a:r>
              <a:rPr lang="es-ES" dirty="0"/>
              <a:t> son los </a:t>
            </a:r>
            <a:r>
              <a:rPr lang="es-ES" b="1" dirty="0">
                <a:solidFill>
                  <a:schemeClr val="accent5">
                    <a:lumMod val="60000"/>
                    <a:lumOff val="40000"/>
                  </a:schemeClr>
                </a:solidFill>
              </a:rPr>
              <a:t>generadores</a:t>
            </a:r>
            <a:r>
              <a:rPr lang="es-ES" dirty="0"/>
              <a:t>, que evitan guardar cada elemento en memoria, sino que se generan en la medida que se necesitan</a:t>
            </a:r>
          </a:p>
        </p:txBody>
      </p:sp>
      <p:sp>
        <p:nvSpPr>
          <p:cNvPr id="3" name="TextBox 2">
            <a:extLst>
              <a:ext uri="{FF2B5EF4-FFF2-40B4-BE49-F238E27FC236}">
                <a16:creationId xmlns:a16="http://schemas.microsoft.com/office/drawing/2014/main" id="{888919AB-6CEE-4931-FE01-E30404B6163E}"/>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Iterables</a:t>
            </a:r>
          </a:p>
        </p:txBody>
      </p:sp>
      <p:sp>
        <p:nvSpPr>
          <p:cNvPr id="7" name="Footer Placeholder 4">
            <a:extLst>
              <a:ext uri="{FF2B5EF4-FFF2-40B4-BE49-F238E27FC236}">
                <a16:creationId xmlns:a16="http://schemas.microsoft.com/office/drawing/2014/main" id="{B4ACC1E8-78D9-5930-3D42-978857E116E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10794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CCA5A-DA18-BAD8-68DE-C6978D979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D8CE6-3E45-26E9-A1E9-525810A88A7F}"/>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7AF42A64-1897-2DBA-4FA9-D12106B7EA75}"/>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7303E808-7933-3EEA-68B5-FC7DE8ABF430}"/>
              </a:ext>
            </a:extLst>
          </p:cNvPr>
          <p:cNvSpPr>
            <a:spLocks noGrp="1"/>
          </p:cNvSpPr>
          <p:nvPr>
            <p:ph idx="1"/>
          </p:nvPr>
        </p:nvSpPr>
        <p:spPr>
          <a:xfrm>
            <a:off x="700636" y="2293126"/>
            <a:ext cx="10691264" cy="3636088"/>
          </a:xfrm>
        </p:spPr>
        <p:txBody>
          <a:bodyPr>
            <a:normAutofit/>
          </a:bodyPr>
          <a:lstStyle/>
          <a:p>
            <a:r>
              <a:rPr lang="es-ES" dirty="0"/>
              <a:t>Tenemos la función </a:t>
            </a:r>
            <a:r>
              <a:rPr lang="es-ES" sz="1600" dirty="0" err="1">
                <a:latin typeface="Monaspace Argon" pitchFamily="2" charset="77"/>
              </a:rPr>
              <a:t>range</a:t>
            </a:r>
            <a:r>
              <a:rPr lang="es-ES" sz="1600" dirty="0">
                <a:latin typeface="Monaspace Argon" pitchFamily="2" charset="77"/>
              </a:rPr>
              <a:t>(</a:t>
            </a:r>
            <a:r>
              <a:rPr lang="es-ES" sz="1600" dirty="0" err="1">
                <a:latin typeface="Monaspace Argon" pitchFamily="2" charset="77"/>
              </a:rPr>
              <a:t>start</a:t>
            </a:r>
            <a:r>
              <a:rPr lang="es-ES" sz="1600" dirty="0">
                <a:latin typeface="Monaspace Argon" pitchFamily="2" charset="77"/>
              </a:rPr>
              <a:t>, stop, step) </a:t>
            </a:r>
            <a:r>
              <a:rPr lang="es-ES" dirty="0"/>
              <a:t>que genera una secuencia de números enteros.</a:t>
            </a:r>
          </a:p>
        </p:txBody>
      </p:sp>
      <p:sp>
        <p:nvSpPr>
          <p:cNvPr id="3" name="TextBox 2">
            <a:extLst>
              <a:ext uri="{FF2B5EF4-FFF2-40B4-BE49-F238E27FC236}">
                <a16:creationId xmlns:a16="http://schemas.microsoft.com/office/drawing/2014/main" id="{EF382864-5256-893A-9B26-2FCF9CB99BCC}"/>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Iterables</a:t>
            </a:r>
          </a:p>
        </p:txBody>
      </p:sp>
      <p:pic>
        <p:nvPicPr>
          <p:cNvPr id="7" name="Picture 6">
            <a:extLst>
              <a:ext uri="{FF2B5EF4-FFF2-40B4-BE49-F238E27FC236}">
                <a16:creationId xmlns:a16="http://schemas.microsoft.com/office/drawing/2014/main" id="{5A94A8F9-AA0B-2106-3486-3A5CE38612C2}"/>
              </a:ext>
            </a:extLst>
          </p:cNvPr>
          <p:cNvPicPr>
            <a:picLocks noChangeAspect="1"/>
          </p:cNvPicPr>
          <p:nvPr/>
        </p:nvPicPr>
        <p:blipFill>
          <a:blip r:embed="rId3"/>
          <a:stretch>
            <a:fillRect/>
          </a:stretch>
        </p:blipFill>
        <p:spPr>
          <a:xfrm>
            <a:off x="3544406" y="2954737"/>
            <a:ext cx="5103188" cy="2369337"/>
          </a:xfrm>
          <a:prstGeom prst="rect">
            <a:avLst/>
          </a:prstGeom>
        </p:spPr>
      </p:pic>
      <p:sp>
        <p:nvSpPr>
          <p:cNvPr id="8" name="Footer Placeholder 4">
            <a:extLst>
              <a:ext uri="{FF2B5EF4-FFF2-40B4-BE49-F238E27FC236}">
                <a16:creationId xmlns:a16="http://schemas.microsoft.com/office/drawing/2014/main" id="{7A10125F-1D9E-990F-220E-6A427E13DD4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5863994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E982F-6F4C-8B52-CB0C-A5F56C1A6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E2160B-C7B5-C116-7225-83ED2603D2C2}"/>
              </a:ext>
            </a:extLst>
          </p:cNvPr>
          <p:cNvSpPr>
            <a:spLocks noGrp="1"/>
          </p:cNvSpPr>
          <p:nvPr>
            <p:ph type="title"/>
          </p:nvPr>
        </p:nvSpPr>
        <p:spPr/>
        <p:txBody>
          <a:bodyPr/>
          <a:lstStyle/>
          <a:p>
            <a:r>
              <a:rPr lang="es-ES_tradnl" dirty="0"/>
              <a:t>Bucles</a:t>
            </a:r>
          </a:p>
        </p:txBody>
      </p:sp>
      <p:sp>
        <p:nvSpPr>
          <p:cNvPr id="6" name="Slide Number Placeholder 5">
            <a:extLst>
              <a:ext uri="{FF2B5EF4-FFF2-40B4-BE49-F238E27FC236}">
                <a16:creationId xmlns:a16="http://schemas.microsoft.com/office/drawing/2014/main" id="{5596E1CA-C65C-1FD1-001B-53BC10649171}"/>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3" name="TextBox 2">
            <a:extLst>
              <a:ext uri="{FF2B5EF4-FFF2-40B4-BE49-F238E27FC236}">
                <a16:creationId xmlns:a16="http://schemas.microsoft.com/office/drawing/2014/main" id="{E90727FF-FEDC-983C-391F-C4F66B4E68A3}"/>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Iterables</a:t>
            </a:r>
          </a:p>
        </p:txBody>
      </p:sp>
      <p:pic>
        <p:nvPicPr>
          <p:cNvPr id="10" name="Picture 9">
            <a:extLst>
              <a:ext uri="{FF2B5EF4-FFF2-40B4-BE49-F238E27FC236}">
                <a16:creationId xmlns:a16="http://schemas.microsoft.com/office/drawing/2014/main" id="{712FF9CC-8593-73FE-2F67-A029BDEAF957}"/>
              </a:ext>
            </a:extLst>
          </p:cNvPr>
          <p:cNvPicPr>
            <a:picLocks noChangeAspect="1"/>
          </p:cNvPicPr>
          <p:nvPr/>
        </p:nvPicPr>
        <p:blipFill>
          <a:blip r:embed="rId3"/>
          <a:stretch>
            <a:fillRect/>
          </a:stretch>
        </p:blipFill>
        <p:spPr>
          <a:xfrm>
            <a:off x="312448" y="2902215"/>
            <a:ext cx="4181916" cy="1941039"/>
          </a:xfrm>
          <a:prstGeom prst="rect">
            <a:avLst/>
          </a:prstGeom>
        </p:spPr>
      </p:pic>
      <p:pic>
        <p:nvPicPr>
          <p:cNvPr id="11" name="Picture 10">
            <a:extLst>
              <a:ext uri="{FF2B5EF4-FFF2-40B4-BE49-F238E27FC236}">
                <a16:creationId xmlns:a16="http://schemas.microsoft.com/office/drawing/2014/main" id="{0BB9612E-885A-71F5-1AD8-02D1A9C54347}"/>
              </a:ext>
            </a:extLst>
          </p:cNvPr>
          <p:cNvPicPr>
            <a:picLocks noChangeAspect="1"/>
          </p:cNvPicPr>
          <p:nvPr/>
        </p:nvPicPr>
        <p:blipFill>
          <a:blip r:embed="rId4"/>
          <a:stretch>
            <a:fillRect/>
          </a:stretch>
        </p:blipFill>
        <p:spPr>
          <a:xfrm>
            <a:off x="4089579" y="2902215"/>
            <a:ext cx="4181915" cy="1941039"/>
          </a:xfrm>
          <a:prstGeom prst="rect">
            <a:avLst/>
          </a:prstGeom>
        </p:spPr>
      </p:pic>
      <p:pic>
        <p:nvPicPr>
          <p:cNvPr id="12" name="Picture 11">
            <a:extLst>
              <a:ext uri="{FF2B5EF4-FFF2-40B4-BE49-F238E27FC236}">
                <a16:creationId xmlns:a16="http://schemas.microsoft.com/office/drawing/2014/main" id="{79C390EA-4BAD-53A8-152F-A5AA982E8228}"/>
              </a:ext>
            </a:extLst>
          </p:cNvPr>
          <p:cNvPicPr>
            <a:picLocks noChangeAspect="1"/>
          </p:cNvPicPr>
          <p:nvPr/>
        </p:nvPicPr>
        <p:blipFill>
          <a:blip r:embed="rId5"/>
          <a:stretch>
            <a:fillRect/>
          </a:stretch>
        </p:blipFill>
        <p:spPr>
          <a:xfrm>
            <a:off x="7887233" y="2902215"/>
            <a:ext cx="4161392" cy="2611993"/>
          </a:xfrm>
          <a:prstGeom prst="rect">
            <a:avLst/>
          </a:prstGeom>
        </p:spPr>
      </p:pic>
      <p:sp>
        <p:nvSpPr>
          <p:cNvPr id="13" name="TextBox 12">
            <a:extLst>
              <a:ext uri="{FF2B5EF4-FFF2-40B4-BE49-F238E27FC236}">
                <a16:creationId xmlns:a16="http://schemas.microsoft.com/office/drawing/2014/main" id="{6AF0B3C1-078F-6140-8C4F-0E77D96A98A6}"/>
              </a:ext>
            </a:extLst>
          </p:cNvPr>
          <p:cNvSpPr txBox="1"/>
          <p:nvPr/>
        </p:nvSpPr>
        <p:spPr>
          <a:xfrm>
            <a:off x="1673079" y="2717549"/>
            <a:ext cx="1460656" cy="369332"/>
          </a:xfrm>
          <a:prstGeom prst="rect">
            <a:avLst/>
          </a:prstGeom>
          <a:noFill/>
        </p:spPr>
        <p:txBody>
          <a:bodyPr wrap="none" rtlCol="0">
            <a:spAutoFit/>
          </a:bodyPr>
          <a:lstStyle/>
          <a:p>
            <a:r>
              <a:rPr lang="es-ES_tradnl" b="1" dirty="0"/>
              <a:t>Lista o tupla</a:t>
            </a:r>
          </a:p>
        </p:txBody>
      </p:sp>
      <p:sp>
        <p:nvSpPr>
          <p:cNvPr id="14" name="TextBox 13">
            <a:extLst>
              <a:ext uri="{FF2B5EF4-FFF2-40B4-BE49-F238E27FC236}">
                <a16:creationId xmlns:a16="http://schemas.microsoft.com/office/drawing/2014/main" id="{F505C903-799C-BB68-DA5B-86E16B40CC84}"/>
              </a:ext>
            </a:extLst>
          </p:cNvPr>
          <p:cNvSpPr txBox="1"/>
          <p:nvPr/>
        </p:nvSpPr>
        <p:spPr>
          <a:xfrm>
            <a:off x="5450208" y="2717549"/>
            <a:ext cx="798617" cy="369332"/>
          </a:xfrm>
          <a:prstGeom prst="rect">
            <a:avLst/>
          </a:prstGeom>
          <a:noFill/>
        </p:spPr>
        <p:txBody>
          <a:bodyPr wrap="none" rtlCol="0">
            <a:spAutoFit/>
          </a:bodyPr>
          <a:lstStyle/>
          <a:p>
            <a:r>
              <a:rPr lang="es-ES_tradnl" b="1" dirty="0" err="1"/>
              <a:t>String</a:t>
            </a:r>
            <a:endParaRPr lang="es-ES_tradnl" b="1" dirty="0"/>
          </a:p>
        </p:txBody>
      </p:sp>
      <p:sp>
        <p:nvSpPr>
          <p:cNvPr id="15" name="TextBox 14">
            <a:extLst>
              <a:ext uri="{FF2B5EF4-FFF2-40B4-BE49-F238E27FC236}">
                <a16:creationId xmlns:a16="http://schemas.microsoft.com/office/drawing/2014/main" id="{10F3E8EE-64D1-29B3-3952-CA20F9BA07C6}"/>
              </a:ext>
            </a:extLst>
          </p:cNvPr>
          <p:cNvSpPr txBox="1"/>
          <p:nvPr/>
        </p:nvSpPr>
        <p:spPr>
          <a:xfrm>
            <a:off x="9274470" y="2717549"/>
            <a:ext cx="1386918" cy="369332"/>
          </a:xfrm>
          <a:prstGeom prst="rect">
            <a:avLst/>
          </a:prstGeom>
          <a:noFill/>
        </p:spPr>
        <p:txBody>
          <a:bodyPr wrap="none" rtlCol="0">
            <a:spAutoFit/>
          </a:bodyPr>
          <a:lstStyle/>
          <a:p>
            <a:r>
              <a:rPr lang="es-ES_tradnl" b="1" dirty="0"/>
              <a:t>Diccionario</a:t>
            </a:r>
          </a:p>
        </p:txBody>
      </p:sp>
      <p:sp>
        <p:nvSpPr>
          <p:cNvPr id="4" name="Footer Placeholder 4">
            <a:extLst>
              <a:ext uri="{FF2B5EF4-FFF2-40B4-BE49-F238E27FC236}">
                <a16:creationId xmlns:a16="http://schemas.microsoft.com/office/drawing/2014/main" id="{518738EB-13C5-31FB-C832-E2FBDC4E0B5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64490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Strings</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4257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7E986-1031-25FC-2E79-52546D97B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CAB0E-BCEC-8A10-A107-2EB67F8B0902}"/>
              </a:ext>
            </a:extLst>
          </p:cNvPr>
          <p:cNvSpPr>
            <a:spLocks noGrp="1"/>
          </p:cNvSpPr>
          <p:nvPr>
            <p:ph type="title"/>
          </p:nvPr>
        </p:nvSpPr>
        <p:spPr/>
        <p:txBody>
          <a:bodyPr/>
          <a:lstStyle/>
          <a:p>
            <a:r>
              <a:rPr lang="es-ES_tradnl" dirty="0" err="1"/>
              <a:t>Strings</a:t>
            </a:r>
            <a:r>
              <a:rPr lang="es-ES_tradnl" dirty="0"/>
              <a:t> y sus operaciones</a:t>
            </a:r>
          </a:p>
        </p:txBody>
      </p:sp>
      <p:sp>
        <p:nvSpPr>
          <p:cNvPr id="6" name="Slide Number Placeholder 5">
            <a:extLst>
              <a:ext uri="{FF2B5EF4-FFF2-40B4-BE49-F238E27FC236}">
                <a16:creationId xmlns:a16="http://schemas.microsoft.com/office/drawing/2014/main" id="{DB5D89F7-0A29-A8B8-EB74-89C89E915993}"/>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4" name="Content Placeholder 3">
            <a:extLst>
              <a:ext uri="{FF2B5EF4-FFF2-40B4-BE49-F238E27FC236}">
                <a16:creationId xmlns:a16="http://schemas.microsoft.com/office/drawing/2014/main" id="{306A24DC-174F-ADCC-93B5-89EAE75CCF51}"/>
              </a:ext>
            </a:extLst>
          </p:cNvPr>
          <p:cNvSpPr>
            <a:spLocks noGrp="1"/>
          </p:cNvSpPr>
          <p:nvPr>
            <p:ph idx="1"/>
          </p:nvPr>
        </p:nvSpPr>
        <p:spPr>
          <a:xfrm>
            <a:off x="700636" y="2293126"/>
            <a:ext cx="10691264" cy="3636088"/>
          </a:xfrm>
        </p:spPr>
        <p:txBody>
          <a:bodyPr>
            <a:normAutofit/>
          </a:bodyPr>
          <a:lstStyle/>
          <a:p>
            <a:r>
              <a:rPr lang="es-ES" dirty="0" err="1"/>
              <a:t>Strings</a:t>
            </a:r>
            <a:r>
              <a:rPr lang="es-ES" dirty="0"/>
              <a:t> pueden ser comparados. Se comparan carácter a carácter. El orden es en ASCII (</a:t>
            </a:r>
            <a:r>
              <a:rPr lang="es-ES" dirty="0">
                <a:hlinkClick r:id="rId3"/>
              </a:rPr>
              <a:t>https://elcodigoascii.com.ar</a:t>
            </a:r>
            <a:r>
              <a:rPr lang="es-ES" dirty="0"/>
              <a:t>)</a:t>
            </a:r>
          </a:p>
          <a:p>
            <a:r>
              <a:rPr lang="es-ES" dirty="0"/>
              <a:t>Es decir </a:t>
            </a:r>
            <a:r>
              <a:rPr lang="es-ES" dirty="0">
                <a:solidFill>
                  <a:schemeClr val="accent4">
                    <a:lumMod val="75000"/>
                  </a:schemeClr>
                </a:solidFill>
                <a:latin typeface="Monaspace Argon" pitchFamily="2" charset="77"/>
              </a:rPr>
              <a:t>'a'</a:t>
            </a:r>
            <a:r>
              <a:rPr lang="es-ES" dirty="0">
                <a:solidFill>
                  <a:schemeClr val="accent4">
                    <a:lumMod val="75000"/>
                  </a:schemeClr>
                </a:solidFill>
              </a:rPr>
              <a:t> </a:t>
            </a:r>
            <a:r>
              <a:rPr lang="es-ES" dirty="0"/>
              <a:t>es menor a </a:t>
            </a:r>
            <a:r>
              <a:rPr lang="es-ES" dirty="0">
                <a:solidFill>
                  <a:schemeClr val="accent4">
                    <a:lumMod val="75000"/>
                  </a:schemeClr>
                </a:solidFill>
                <a:latin typeface="Monaspace Argon" pitchFamily="2" charset="77"/>
              </a:rPr>
              <a:t>'b'</a:t>
            </a:r>
            <a:r>
              <a:rPr lang="es-ES" dirty="0">
                <a:latin typeface="Monaspace Argon" pitchFamily="2" charset="77"/>
              </a:rPr>
              <a:t>, </a:t>
            </a:r>
            <a:r>
              <a:rPr lang="es-ES" dirty="0"/>
              <a:t>pero </a:t>
            </a:r>
            <a:r>
              <a:rPr lang="es-ES" dirty="0">
                <a:solidFill>
                  <a:schemeClr val="accent4">
                    <a:lumMod val="75000"/>
                  </a:schemeClr>
                </a:solidFill>
                <a:latin typeface="Monaspace Argon" pitchFamily="2" charset="77"/>
              </a:rPr>
              <a:t>'A'</a:t>
            </a:r>
            <a:r>
              <a:rPr lang="es-ES" dirty="0">
                <a:solidFill>
                  <a:schemeClr val="accent4">
                    <a:lumMod val="75000"/>
                  </a:schemeClr>
                </a:solidFill>
              </a:rPr>
              <a:t> </a:t>
            </a:r>
            <a:r>
              <a:rPr lang="es-ES" dirty="0"/>
              <a:t>es menor a </a:t>
            </a:r>
            <a:r>
              <a:rPr lang="es-ES" dirty="0">
                <a:solidFill>
                  <a:schemeClr val="accent4">
                    <a:lumMod val="75000"/>
                  </a:schemeClr>
                </a:solidFill>
              </a:rPr>
              <a:t>'a'.</a:t>
            </a:r>
          </a:p>
          <a:p>
            <a:r>
              <a:rPr lang="es-ES" dirty="0"/>
              <a:t>También podemos usar el + para concatenar dos caracteres:</a:t>
            </a:r>
          </a:p>
          <a:p>
            <a:pPr marL="0" indent="0" algn="ctr">
              <a:buNone/>
            </a:pPr>
            <a:r>
              <a:rPr lang="es-ES" dirty="0">
                <a:solidFill>
                  <a:schemeClr val="accent4">
                    <a:lumMod val="75000"/>
                  </a:schemeClr>
                </a:solidFill>
                <a:latin typeface="Monaspace Argon" pitchFamily="2" charset="77"/>
              </a:rPr>
              <a:t>“Aureliano” </a:t>
            </a:r>
            <a:r>
              <a:rPr lang="es-ES" dirty="0">
                <a:latin typeface="Monaspace Argon" pitchFamily="2" charset="77"/>
              </a:rPr>
              <a:t>+ </a:t>
            </a:r>
            <a:r>
              <a:rPr lang="es-ES" dirty="0">
                <a:solidFill>
                  <a:schemeClr val="accent4">
                    <a:lumMod val="75000"/>
                  </a:schemeClr>
                </a:solidFill>
                <a:latin typeface="Monaspace Argon" pitchFamily="2" charset="77"/>
              </a:rPr>
              <a:t>“</a:t>
            </a:r>
            <a:r>
              <a:rPr lang="es-ES" dirty="0" err="1">
                <a:solidFill>
                  <a:schemeClr val="accent4">
                    <a:lumMod val="75000"/>
                  </a:schemeClr>
                </a:solidFill>
                <a:latin typeface="Monaspace Argon" pitchFamily="2" charset="77"/>
              </a:rPr>
              <a:t>Buendia</a:t>
            </a:r>
            <a:r>
              <a:rPr lang="es-ES" dirty="0">
                <a:solidFill>
                  <a:schemeClr val="accent4">
                    <a:lumMod val="75000"/>
                  </a:schemeClr>
                </a:solidFill>
                <a:latin typeface="Monaspace Argon" pitchFamily="2" charset="77"/>
              </a:rPr>
              <a:t>” </a:t>
            </a:r>
            <a:r>
              <a:rPr lang="es-ES" dirty="0">
                <a:solidFill>
                  <a:srgbClr val="92D050"/>
                </a:solidFill>
                <a:latin typeface="Monaspace Argon" pitchFamily="2" charset="77"/>
              </a:rPr>
              <a:t># Retorna “</a:t>
            </a:r>
            <a:r>
              <a:rPr lang="es-ES" dirty="0" err="1">
                <a:solidFill>
                  <a:srgbClr val="92D050"/>
                </a:solidFill>
                <a:latin typeface="Monaspace Argon" pitchFamily="2" charset="77"/>
              </a:rPr>
              <a:t>AurelianoBuendia</a:t>
            </a:r>
            <a:r>
              <a:rPr lang="es-ES" dirty="0">
                <a:solidFill>
                  <a:srgbClr val="92D050"/>
                </a:solidFill>
                <a:latin typeface="Monaspace Argon" pitchFamily="2" charset="77"/>
              </a:rPr>
              <a:t>”</a:t>
            </a:r>
          </a:p>
          <a:p>
            <a:r>
              <a:rPr lang="es-ES" dirty="0"/>
              <a:t>Si usamos * con un entero, repite el </a:t>
            </a:r>
            <a:r>
              <a:rPr lang="es-ES" dirty="0" err="1"/>
              <a:t>string</a:t>
            </a:r>
            <a:endParaRPr lang="es-ES" dirty="0"/>
          </a:p>
          <a:p>
            <a:pPr marL="0" indent="0" algn="ctr">
              <a:buNone/>
            </a:pPr>
            <a:r>
              <a:rPr lang="es-ES" dirty="0">
                <a:solidFill>
                  <a:schemeClr val="accent4">
                    <a:lumMod val="75000"/>
                  </a:schemeClr>
                </a:solidFill>
                <a:latin typeface="Monaspace Argon" pitchFamily="2" charset="77"/>
              </a:rPr>
              <a:t>“Aureliano” </a:t>
            </a:r>
            <a:r>
              <a:rPr lang="es-ES" dirty="0">
                <a:latin typeface="Monaspace Argon" pitchFamily="2" charset="77"/>
              </a:rPr>
              <a:t>* 2 </a:t>
            </a:r>
            <a:r>
              <a:rPr lang="es-ES" dirty="0">
                <a:solidFill>
                  <a:srgbClr val="92D050"/>
                </a:solidFill>
                <a:latin typeface="Monaspace Argon" pitchFamily="2" charset="77"/>
              </a:rPr>
              <a:t># Retorna “</a:t>
            </a:r>
            <a:r>
              <a:rPr lang="es-ES" dirty="0" err="1">
                <a:solidFill>
                  <a:srgbClr val="92D050"/>
                </a:solidFill>
                <a:latin typeface="Monaspace Argon" pitchFamily="2" charset="77"/>
              </a:rPr>
              <a:t>AurelianoAureliano</a:t>
            </a:r>
            <a:r>
              <a:rPr lang="es-ES" dirty="0">
                <a:solidFill>
                  <a:srgbClr val="92D050"/>
                </a:solidFill>
                <a:latin typeface="Monaspace Argon" pitchFamily="2" charset="77"/>
              </a:rPr>
              <a:t>”</a:t>
            </a:r>
          </a:p>
        </p:txBody>
      </p:sp>
      <p:sp>
        <p:nvSpPr>
          <p:cNvPr id="3" name="Footer Placeholder 4">
            <a:extLst>
              <a:ext uri="{FF2B5EF4-FFF2-40B4-BE49-F238E27FC236}">
                <a16:creationId xmlns:a16="http://schemas.microsoft.com/office/drawing/2014/main" id="{20A443F6-FEFD-6AC4-0DEB-4C4E4FA8218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72752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DF37-2718-9FD8-CE58-78F00D352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0895B-8DCF-0A05-B16D-516D547DEE4F}"/>
              </a:ext>
            </a:extLst>
          </p:cNvPr>
          <p:cNvSpPr>
            <a:spLocks noGrp="1"/>
          </p:cNvSpPr>
          <p:nvPr>
            <p:ph type="title"/>
          </p:nvPr>
        </p:nvSpPr>
        <p:spPr/>
        <p:txBody>
          <a:bodyPr/>
          <a:lstStyle/>
          <a:p>
            <a:r>
              <a:rPr lang="es-ES_tradnl" dirty="0" err="1"/>
              <a:t>Strings</a:t>
            </a:r>
            <a:r>
              <a:rPr lang="es-ES_tradnl" dirty="0"/>
              <a:t> y sus operaciones</a:t>
            </a:r>
          </a:p>
        </p:txBody>
      </p:sp>
      <p:sp>
        <p:nvSpPr>
          <p:cNvPr id="6" name="Slide Number Placeholder 5">
            <a:extLst>
              <a:ext uri="{FF2B5EF4-FFF2-40B4-BE49-F238E27FC236}">
                <a16:creationId xmlns:a16="http://schemas.microsoft.com/office/drawing/2014/main" id="{5F5228CB-81E5-A7E7-EBC6-98DB40B11390}"/>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4" name="Content Placeholder 3">
            <a:extLst>
              <a:ext uri="{FF2B5EF4-FFF2-40B4-BE49-F238E27FC236}">
                <a16:creationId xmlns:a16="http://schemas.microsoft.com/office/drawing/2014/main" id="{6DFED064-5B75-D5CA-AF2E-CC6E5489B627}"/>
              </a:ext>
            </a:extLst>
          </p:cNvPr>
          <p:cNvSpPr>
            <a:spLocks noGrp="1"/>
          </p:cNvSpPr>
          <p:nvPr>
            <p:ph idx="1"/>
          </p:nvPr>
        </p:nvSpPr>
        <p:spPr>
          <a:xfrm>
            <a:off x="700636" y="2293126"/>
            <a:ext cx="10691264" cy="3636088"/>
          </a:xfrm>
        </p:spPr>
        <p:txBody>
          <a:bodyPr>
            <a:normAutofit/>
          </a:bodyPr>
          <a:lstStyle/>
          <a:p>
            <a:r>
              <a:rPr lang="es-ES" dirty="0"/>
              <a:t>Podemos cortar un </a:t>
            </a:r>
            <a:r>
              <a:rPr lang="es-ES" dirty="0" err="1"/>
              <a:t>string</a:t>
            </a:r>
            <a:r>
              <a:rPr lang="es-ES" dirty="0"/>
              <a:t> usando índices</a:t>
            </a:r>
          </a:p>
          <a:p>
            <a:endParaRPr lang="es-ES" dirty="0"/>
          </a:p>
          <a:p>
            <a:pPr marL="0" indent="0">
              <a:buNone/>
            </a:pPr>
            <a:endParaRPr lang="es-ES" dirty="0"/>
          </a:p>
          <a:p>
            <a:r>
              <a:rPr lang="es-ES" dirty="0"/>
              <a:t>Cortes se puede determinar en rangos</a:t>
            </a:r>
          </a:p>
          <a:p>
            <a:endParaRPr lang="es-ES" dirty="0"/>
          </a:p>
        </p:txBody>
      </p:sp>
      <p:pic>
        <p:nvPicPr>
          <p:cNvPr id="3" name="Picture 2">
            <a:extLst>
              <a:ext uri="{FF2B5EF4-FFF2-40B4-BE49-F238E27FC236}">
                <a16:creationId xmlns:a16="http://schemas.microsoft.com/office/drawing/2014/main" id="{4B077AC8-1BBF-6FD2-4CCB-D7A811045813}"/>
              </a:ext>
            </a:extLst>
          </p:cNvPr>
          <p:cNvPicPr>
            <a:picLocks noChangeAspect="1"/>
          </p:cNvPicPr>
          <p:nvPr/>
        </p:nvPicPr>
        <p:blipFill>
          <a:blip r:embed="rId3"/>
          <a:stretch>
            <a:fillRect/>
          </a:stretch>
        </p:blipFill>
        <p:spPr>
          <a:xfrm>
            <a:off x="5429895" y="1690437"/>
            <a:ext cx="4484928" cy="2044801"/>
          </a:xfrm>
          <a:prstGeom prst="rect">
            <a:avLst/>
          </a:prstGeom>
        </p:spPr>
      </p:pic>
      <p:pic>
        <p:nvPicPr>
          <p:cNvPr id="7" name="Picture 6">
            <a:extLst>
              <a:ext uri="{FF2B5EF4-FFF2-40B4-BE49-F238E27FC236}">
                <a16:creationId xmlns:a16="http://schemas.microsoft.com/office/drawing/2014/main" id="{B2E1D421-2EA0-0DAB-1AF5-0EB7CFB8C075}"/>
              </a:ext>
            </a:extLst>
          </p:cNvPr>
          <p:cNvPicPr>
            <a:picLocks noChangeAspect="1"/>
          </p:cNvPicPr>
          <p:nvPr/>
        </p:nvPicPr>
        <p:blipFill>
          <a:blip r:embed="rId4"/>
          <a:stretch>
            <a:fillRect/>
          </a:stretch>
        </p:blipFill>
        <p:spPr>
          <a:xfrm>
            <a:off x="5429896" y="3551016"/>
            <a:ext cx="4506727" cy="2600034"/>
          </a:xfrm>
          <a:prstGeom prst="rect">
            <a:avLst/>
          </a:prstGeom>
        </p:spPr>
      </p:pic>
      <p:sp>
        <p:nvSpPr>
          <p:cNvPr id="8" name="Footer Placeholder 4">
            <a:extLst>
              <a:ext uri="{FF2B5EF4-FFF2-40B4-BE49-F238E27FC236}">
                <a16:creationId xmlns:a16="http://schemas.microsoft.com/office/drawing/2014/main" id="{1A214DFD-70C4-E032-47EB-120F4FBEC73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3433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
        <p:nvSpPr>
          <p:cNvPr id="9" name="Footer Placeholder 4">
            <a:extLst>
              <a:ext uri="{FF2B5EF4-FFF2-40B4-BE49-F238E27FC236}">
                <a16:creationId xmlns:a16="http://schemas.microsoft.com/office/drawing/2014/main" id="{CEAE4B08-2DCD-C950-7152-AEDDB77EB24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90701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100D-737B-A786-D662-BBA4DFF48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3718F-EB95-EACC-F211-56E754EB8FA8}"/>
              </a:ext>
            </a:extLst>
          </p:cNvPr>
          <p:cNvSpPr>
            <a:spLocks noGrp="1"/>
          </p:cNvSpPr>
          <p:nvPr>
            <p:ph type="title"/>
          </p:nvPr>
        </p:nvSpPr>
        <p:spPr/>
        <p:txBody>
          <a:bodyPr/>
          <a:lstStyle/>
          <a:p>
            <a:r>
              <a:rPr lang="es-ES_tradnl" dirty="0" err="1"/>
              <a:t>Strings</a:t>
            </a:r>
            <a:r>
              <a:rPr lang="es-ES_tradnl" dirty="0"/>
              <a:t> y sus operaciones</a:t>
            </a:r>
          </a:p>
        </p:txBody>
      </p:sp>
      <p:sp>
        <p:nvSpPr>
          <p:cNvPr id="6" name="Slide Number Placeholder 5">
            <a:extLst>
              <a:ext uri="{FF2B5EF4-FFF2-40B4-BE49-F238E27FC236}">
                <a16:creationId xmlns:a16="http://schemas.microsoft.com/office/drawing/2014/main" id="{4F142339-7399-F96B-AA8D-1D171FF1DDF0}"/>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4" name="Content Placeholder 3">
            <a:extLst>
              <a:ext uri="{FF2B5EF4-FFF2-40B4-BE49-F238E27FC236}">
                <a16:creationId xmlns:a16="http://schemas.microsoft.com/office/drawing/2014/main" id="{22DF0FC7-84B3-763A-AA64-26B12D392B2E}"/>
              </a:ext>
            </a:extLst>
          </p:cNvPr>
          <p:cNvSpPr>
            <a:spLocks noGrp="1"/>
          </p:cNvSpPr>
          <p:nvPr>
            <p:ph idx="1"/>
          </p:nvPr>
        </p:nvSpPr>
        <p:spPr>
          <a:xfrm>
            <a:off x="700636" y="2293126"/>
            <a:ext cx="10691264" cy="3636088"/>
          </a:xfrm>
        </p:spPr>
        <p:txBody>
          <a:bodyPr>
            <a:normAutofit/>
          </a:bodyPr>
          <a:lstStyle/>
          <a:p>
            <a:r>
              <a:rPr lang="es-ES" dirty="0"/>
              <a:t>Recordar que todo en Python es un objeto. Los objetos tienen atributos y métodos.</a:t>
            </a:r>
          </a:p>
          <a:p>
            <a:r>
              <a:rPr lang="es-ES" dirty="0"/>
              <a:t>Métodos son similares a funciones, toman argumentos, realizan una acción y devuelven algo</a:t>
            </a:r>
          </a:p>
          <a:p>
            <a:pPr marL="0" indent="0" algn="ctr">
              <a:buNone/>
            </a:pPr>
            <a:r>
              <a:rPr lang="es-ES" sz="1600" dirty="0">
                <a:solidFill>
                  <a:schemeClr val="accent6"/>
                </a:solidFill>
                <a:latin typeface="Monaspace Argon" pitchFamily="2" charset="77"/>
              </a:rPr>
              <a:t>&lt;</a:t>
            </a:r>
            <a:r>
              <a:rPr lang="es-ES" sz="1600" dirty="0" err="1">
                <a:solidFill>
                  <a:schemeClr val="accent6"/>
                </a:solidFill>
                <a:latin typeface="Monaspace Argon" pitchFamily="2" charset="77"/>
              </a:rPr>
              <a:t>object</a:t>
            </a:r>
            <a:r>
              <a:rPr lang="es-ES" sz="1600" dirty="0">
                <a:solidFill>
                  <a:schemeClr val="accent6"/>
                </a:solidFill>
                <a:latin typeface="Monaspace Argon" pitchFamily="2" charset="77"/>
              </a:rPr>
              <a:t>&gt;.&lt;nombre del método&gt;(&lt;lista de argumentos&gt;)</a:t>
            </a:r>
          </a:p>
          <a:p>
            <a:r>
              <a:rPr lang="es-ES" dirty="0" err="1"/>
              <a:t>Strings</a:t>
            </a:r>
            <a:r>
              <a:rPr lang="es-ES" dirty="0"/>
              <a:t> son objetos, por lo que tienen métodos</a:t>
            </a:r>
          </a:p>
        </p:txBody>
      </p:sp>
      <p:pic>
        <p:nvPicPr>
          <p:cNvPr id="8" name="Picture 7">
            <a:extLst>
              <a:ext uri="{FF2B5EF4-FFF2-40B4-BE49-F238E27FC236}">
                <a16:creationId xmlns:a16="http://schemas.microsoft.com/office/drawing/2014/main" id="{7BB8AEB6-F3E2-7DD1-120A-2400290C03EB}"/>
              </a:ext>
            </a:extLst>
          </p:cNvPr>
          <p:cNvPicPr>
            <a:picLocks noChangeAspect="1"/>
          </p:cNvPicPr>
          <p:nvPr/>
        </p:nvPicPr>
        <p:blipFill>
          <a:blip r:embed="rId3"/>
          <a:stretch>
            <a:fillRect/>
          </a:stretch>
        </p:blipFill>
        <p:spPr>
          <a:xfrm>
            <a:off x="3224122" y="3847967"/>
            <a:ext cx="5743755" cy="2508383"/>
          </a:xfrm>
          <a:prstGeom prst="rect">
            <a:avLst/>
          </a:prstGeom>
        </p:spPr>
      </p:pic>
      <p:sp>
        <p:nvSpPr>
          <p:cNvPr id="3" name="Footer Placeholder 4">
            <a:extLst>
              <a:ext uri="{FF2B5EF4-FFF2-40B4-BE49-F238E27FC236}">
                <a16:creationId xmlns:a16="http://schemas.microsoft.com/office/drawing/2014/main" id="{E47967AC-4192-C5B1-EA8F-95C8B2ED4B3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871132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Listas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6178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434D7-E667-F130-9849-10AAD3E28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1F146-BBD6-C6EC-FDC2-960A611150F0}"/>
              </a:ext>
            </a:extLst>
          </p:cNvPr>
          <p:cNvSpPr>
            <a:spLocks noGrp="1"/>
          </p:cNvSpPr>
          <p:nvPr>
            <p:ph type="title"/>
          </p:nvPr>
        </p:nvSpPr>
        <p:spPr/>
        <p:txBody>
          <a:bodyPr/>
          <a:lstStyle/>
          <a:p>
            <a:r>
              <a:rPr lang="es-ES_tradnl" dirty="0"/>
              <a:t>Listas</a:t>
            </a:r>
          </a:p>
        </p:txBody>
      </p:sp>
      <p:sp>
        <p:nvSpPr>
          <p:cNvPr id="6" name="Slide Number Placeholder 5">
            <a:extLst>
              <a:ext uri="{FF2B5EF4-FFF2-40B4-BE49-F238E27FC236}">
                <a16:creationId xmlns:a16="http://schemas.microsoft.com/office/drawing/2014/main" id="{D4025272-4B7D-D3E2-C21C-4F738778F2F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4" name="Content Placeholder 3">
            <a:extLst>
              <a:ext uri="{FF2B5EF4-FFF2-40B4-BE49-F238E27FC236}">
                <a16:creationId xmlns:a16="http://schemas.microsoft.com/office/drawing/2014/main" id="{BDAB9E42-293C-C612-1C12-B7E4D5AABC35}"/>
              </a:ext>
            </a:extLst>
          </p:cNvPr>
          <p:cNvSpPr>
            <a:spLocks noGrp="1"/>
          </p:cNvSpPr>
          <p:nvPr>
            <p:ph idx="1"/>
          </p:nvPr>
        </p:nvSpPr>
        <p:spPr>
          <a:xfrm>
            <a:off x="700636" y="2293126"/>
            <a:ext cx="10691264" cy="3636088"/>
          </a:xfrm>
        </p:spPr>
        <p:txBody>
          <a:bodyPr>
            <a:normAutofit/>
          </a:bodyPr>
          <a:lstStyle/>
          <a:p>
            <a:r>
              <a:rPr lang="es-ES" dirty="0"/>
              <a:t>Una lista es una secuencia de cero o más objetos en Python normalmente llamados ítems.</a:t>
            </a:r>
          </a:p>
          <a:p>
            <a:r>
              <a:rPr lang="es-ES" dirty="0"/>
              <a:t>Las listas son </a:t>
            </a:r>
            <a:r>
              <a:rPr lang="es-ES" b="1" dirty="0">
                <a:solidFill>
                  <a:schemeClr val="accent1"/>
                </a:solidFill>
              </a:rPr>
              <a:t>mutables</a:t>
            </a:r>
            <a:r>
              <a:rPr lang="es-ES" dirty="0"/>
              <a:t>.</a:t>
            </a:r>
          </a:p>
          <a:p>
            <a:r>
              <a:rPr lang="es-ES" dirty="0"/>
              <a:t>Se generan usando </a:t>
            </a:r>
            <a:r>
              <a:rPr lang="es-ES" b="1" dirty="0">
                <a:solidFill>
                  <a:schemeClr val="accent4"/>
                </a:solidFill>
              </a:rPr>
              <a:t>[] </a:t>
            </a:r>
            <a:r>
              <a:rPr lang="es-ES" dirty="0"/>
              <a:t>y los ítems se separan en coma:</a:t>
            </a:r>
          </a:p>
        </p:txBody>
      </p:sp>
      <p:pic>
        <p:nvPicPr>
          <p:cNvPr id="3" name="Picture 2">
            <a:extLst>
              <a:ext uri="{FF2B5EF4-FFF2-40B4-BE49-F238E27FC236}">
                <a16:creationId xmlns:a16="http://schemas.microsoft.com/office/drawing/2014/main" id="{F0D3C057-9DBA-18F6-B0FF-A3093848F6D9}"/>
              </a:ext>
            </a:extLst>
          </p:cNvPr>
          <p:cNvPicPr>
            <a:picLocks noChangeAspect="1"/>
          </p:cNvPicPr>
          <p:nvPr/>
        </p:nvPicPr>
        <p:blipFill>
          <a:blip r:embed="rId3"/>
          <a:stretch>
            <a:fillRect/>
          </a:stretch>
        </p:blipFill>
        <p:spPr>
          <a:xfrm>
            <a:off x="2209800" y="3589285"/>
            <a:ext cx="7772400" cy="2553497"/>
          </a:xfrm>
          <a:prstGeom prst="rect">
            <a:avLst/>
          </a:prstGeom>
        </p:spPr>
      </p:pic>
      <p:sp>
        <p:nvSpPr>
          <p:cNvPr id="7" name="Footer Placeholder 4">
            <a:extLst>
              <a:ext uri="{FF2B5EF4-FFF2-40B4-BE49-F238E27FC236}">
                <a16:creationId xmlns:a16="http://schemas.microsoft.com/office/drawing/2014/main" id="{6D244972-8E8E-86CB-4359-CFA7C749E36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4634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4451D-CFA0-36A4-690C-AC098FFCF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AE98A5-F564-0D26-05BA-174F4E4C2A1C}"/>
              </a:ext>
            </a:extLst>
          </p:cNvPr>
          <p:cNvSpPr>
            <a:spLocks noGrp="1"/>
          </p:cNvSpPr>
          <p:nvPr>
            <p:ph type="title"/>
          </p:nvPr>
        </p:nvSpPr>
        <p:spPr/>
        <p:txBody>
          <a:bodyPr/>
          <a:lstStyle/>
          <a:p>
            <a:r>
              <a:rPr lang="es-ES_tradnl" dirty="0"/>
              <a:t>Listas</a:t>
            </a:r>
          </a:p>
        </p:txBody>
      </p:sp>
      <p:sp>
        <p:nvSpPr>
          <p:cNvPr id="6" name="Slide Number Placeholder 5">
            <a:extLst>
              <a:ext uri="{FF2B5EF4-FFF2-40B4-BE49-F238E27FC236}">
                <a16:creationId xmlns:a16="http://schemas.microsoft.com/office/drawing/2014/main" id="{279BF466-1F44-5236-23FB-D112BFF981C5}"/>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4" name="Content Placeholder 3">
            <a:extLst>
              <a:ext uri="{FF2B5EF4-FFF2-40B4-BE49-F238E27FC236}">
                <a16:creationId xmlns:a16="http://schemas.microsoft.com/office/drawing/2014/main" id="{94CCB977-D842-9DB0-74BF-94BDF0D881DB}"/>
              </a:ext>
            </a:extLst>
          </p:cNvPr>
          <p:cNvSpPr>
            <a:spLocks noGrp="1"/>
          </p:cNvSpPr>
          <p:nvPr>
            <p:ph idx="1"/>
          </p:nvPr>
        </p:nvSpPr>
        <p:spPr>
          <a:xfrm>
            <a:off x="700636" y="2293126"/>
            <a:ext cx="10691264" cy="3636088"/>
          </a:xfrm>
        </p:spPr>
        <p:txBody>
          <a:bodyPr>
            <a:normAutofit/>
          </a:bodyPr>
          <a:lstStyle/>
          <a:p>
            <a:r>
              <a:rPr lang="es-ES" dirty="0"/>
              <a:t>Las listas también se pueden acceder a ítems mediante índices y cortarlas en </a:t>
            </a:r>
            <a:r>
              <a:rPr lang="es-ES" dirty="0" err="1"/>
              <a:t>sublistas</a:t>
            </a:r>
            <a:r>
              <a:rPr lang="es-ES" dirty="0"/>
              <a:t>:</a:t>
            </a:r>
          </a:p>
        </p:txBody>
      </p:sp>
      <p:pic>
        <p:nvPicPr>
          <p:cNvPr id="7" name="Picture 6">
            <a:extLst>
              <a:ext uri="{FF2B5EF4-FFF2-40B4-BE49-F238E27FC236}">
                <a16:creationId xmlns:a16="http://schemas.microsoft.com/office/drawing/2014/main" id="{F1B2C85E-38C6-79E0-6878-C089F33EF98E}"/>
              </a:ext>
            </a:extLst>
          </p:cNvPr>
          <p:cNvPicPr>
            <a:picLocks noChangeAspect="1"/>
          </p:cNvPicPr>
          <p:nvPr/>
        </p:nvPicPr>
        <p:blipFill>
          <a:blip r:embed="rId3"/>
          <a:stretch>
            <a:fillRect/>
          </a:stretch>
        </p:blipFill>
        <p:spPr>
          <a:xfrm>
            <a:off x="2663405" y="2705754"/>
            <a:ext cx="6865189" cy="3223460"/>
          </a:xfrm>
          <a:prstGeom prst="rect">
            <a:avLst/>
          </a:prstGeom>
        </p:spPr>
      </p:pic>
      <p:sp>
        <p:nvSpPr>
          <p:cNvPr id="3" name="Footer Placeholder 4">
            <a:extLst>
              <a:ext uri="{FF2B5EF4-FFF2-40B4-BE49-F238E27FC236}">
                <a16:creationId xmlns:a16="http://schemas.microsoft.com/office/drawing/2014/main" id="{521E2FCF-2A18-226D-AE9F-12184C238A9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277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BB00F-80EC-21FD-1ABA-31883E65A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68AA0-A5CF-D349-903B-8E3E95BF9298}"/>
              </a:ext>
            </a:extLst>
          </p:cNvPr>
          <p:cNvSpPr>
            <a:spLocks noGrp="1"/>
          </p:cNvSpPr>
          <p:nvPr>
            <p:ph type="title"/>
          </p:nvPr>
        </p:nvSpPr>
        <p:spPr/>
        <p:txBody>
          <a:bodyPr/>
          <a:lstStyle/>
          <a:p>
            <a:r>
              <a:rPr lang="es-ES_tradnl" dirty="0"/>
              <a:t>Listas</a:t>
            </a:r>
          </a:p>
        </p:txBody>
      </p:sp>
      <p:sp>
        <p:nvSpPr>
          <p:cNvPr id="6" name="Slide Number Placeholder 5">
            <a:extLst>
              <a:ext uri="{FF2B5EF4-FFF2-40B4-BE49-F238E27FC236}">
                <a16:creationId xmlns:a16="http://schemas.microsoft.com/office/drawing/2014/main" id="{BDD8AA6C-BC5D-7B03-11DD-2078199FE16C}"/>
              </a:ext>
            </a:extLst>
          </p:cNvPr>
          <p:cNvSpPr>
            <a:spLocks noGrp="1"/>
          </p:cNvSpPr>
          <p:nvPr>
            <p:ph type="sldNum" sz="quarter" idx="12"/>
          </p:nvPr>
        </p:nvSpPr>
        <p:spPr/>
        <p:txBody>
          <a:bodyPr/>
          <a:lstStyle/>
          <a:p>
            <a:fld id="{87E7843D-FF13-4365-9478-9625B70A2705}" type="slidenum">
              <a:rPr lang="en-US" smtClean="0"/>
              <a:t>64</a:t>
            </a:fld>
            <a:endParaRPr lang="en-US"/>
          </a:p>
        </p:txBody>
      </p:sp>
      <p:sp>
        <p:nvSpPr>
          <p:cNvPr id="4" name="Content Placeholder 3">
            <a:extLst>
              <a:ext uri="{FF2B5EF4-FFF2-40B4-BE49-F238E27FC236}">
                <a16:creationId xmlns:a16="http://schemas.microsoft.com/office/drawing/2014/main" id="{23B7BE78-2AB1-EE72-A801-6CA95CE0365B}"/>
              </a:ext>
            </a:extLst>
          </p:cNvPr>
          <p:cNvSpPr>
            <a:spLocks noGrp="1"/>
          </p:cNvSpPr>
          <p:nvPr>
            <p:ph idx="1"/>
          </p:nvPr>
        </p:nvSpPr>
        <p:spPr>
          <a:xfrm>
            <a:off x="700636" y="2293126"/>
            <a:ext cx="10691264" cy="3636088"/>
          </a:xfrm>
        </p:spPr>
        <p:txBody>
          <a:bodyPr>
            <a:normAutofit/>
          </a:bodyPr>
          <a:lstStyle/>
          <a:p>
            <a:r>
              <a:rPr lang="es-ES" dirty="0"/>
              <a:t>Métodos de listas:</a:t>
            </a:r>
          </a:p>
        </p:txBody>
      </p:sp>
      <p:pic>
        <p:nvPicPr>
          <p:cNvPr id="3" name="Picture 2">
            <a:extLst>
              <a:ext uri="{FF2B5EF4-FFF2-40B4-BE49-F238E27FC236}">
                <a16:creationId xmlns:a16="http://schemas.microsoft.com/office/drawing/2014/main" id="{6287D97E-9BE1-46E8-BFDF-F7BCBEF7E405}"/>
              </a:ext>
            </a:extLst>
          </p:cNvPr>
          <p:cNvPicPr>
            <a:picLocks noChangeAspect="1"/>
          </p:cNvPicPr>
          <p:nvPr/>
        </p:nvPicPr>
        <p:blipFill>
          <a:blip r:embed="rId3"/>
          <a:stretch>
            <a:fillRect/>
          </a:stretch>
        </p:blipFill>
        <p:spPr>
          <a:xfrm>
            <a:off x="2209800" y="2458951"/>
            <a:ext cx="7772400" cy="3897399"/>
          </a:xfrm>
          <a:prstGeom prst="rect">
            <a:avLst/>
          </a:prstGeom>
        </p:spPr>
      </p:pic>
      <p:sp>
        <p:nvSpPr>
          <p:cNvPr id="7" name="Footer Placeholder 4">
            <a:extLst>
              <a:ext uri="{FF2B5EF4-FFF2-40B4-BE49-F238E27FC236}">
                <a16:creationId xmlns:a16="http://schemas.microsoft.com/office/drawing/2014/main" id="{A6561231-42BD-DF9F-62ED-827219C40BD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86789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Tuplas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69487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39026-5CE6-AFCD-5D85-73230AD7C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640DD-005B-F20D-600E-A695D58046A7}"/>
              </a:ext>
            </a:extLst>
          </p:cNvPr>
          <p:cNvSpPr>
            <a:spLocks noGrp="1"/>
          </p:cNvSpPr>
          <p:nvPr>
            <p:ph type="title"/>
          </p:nvPr>
        </p:nvSpPr>
        <p:spPr/>
        <p:txBody>
          <a:bodyPr/>
          <a:lstStyle/>
          <a:p>
            <a:r>
              <a:rPr lang="es-ES_tradnl" dirty="0"/>
              <a:t>Tuplas</a:t>
            </a:r>
          </a:p>
        </p:txBody>
      </p:sp>
      <p:sp>
        <p:nvSpPr>
          <p:cNvPr id="6" name="Slide Number Placeholder 5">
            <a:extLst>
              <a:ext uri="{FF2B5EF4-FFF2-40B4-BE49-F238E27FC236}">
                <a16:creationId xmlns:a16="http://schemas.microsoft.com/office/drawing/2014/main" id="{A518484A-CDBF-BBF8-A6FB-F5B4419AEF55}"/>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4" name="Content Placeholder 3">
            <a:extLst>
              <a:ext uri="{FF2B5EF4-FFF2-40B4-BE49-F238E27FC236}">
                <a16:creationId xmlns:a16="http://schemas.microsoft.com/office/drawing/2014/main" id="{8E1002C0-EB93-F980-892B-0874128951C5}"/>
              </a:ext>
            </a:extLst>
          </p:cNvPr>
          <p:cNvSpPr>
            <a:spLocks noGrp="1"/>
          </p:cNvSpPr>
          <p:nvPr>
            <p:ph idx="1"/>
          </p:nvPr>
        </p:nvSpPr>
        <p:spPr>
          <a:xfrm>
            <a:off x="700636" y="2293126"/>
            <a:ext cx="10691264" cy="3636088"/>
          </a:xfrm>
        </p:spPr>
        <p:txBody>
          <a:bodyPr>
            <a:normAutofit/>
          </a:bodyPr>
          <a:lstStyle/>
          <a:p>
            <a:r>
              <a:rPr lang="es-ES" dirty="0"/>
              <a:t>Una tupla es una secuencia de cero o más objetos Python normalmente llamados ítems.</a:t>
            </a:r>
          </a:p>
          <a:p>
            <a:r>
              <a:rPr lang="es-ES" dirty="0"/>
              <a:t>Las tuplas son </a:t>
            </a:r>
            <a:r>
              <a:rPr lang="es-ES" b="1" dirty="0">
                <a:solidFill>
                  <a:srgbClr val="FF0000"/>
                </a:solidFill>
              </a:rPr>
              <a:t>inmutables</a:t>
            </a:r>
            <a:r>
              <a:rPr lang="es-ES" dirty="0"/>
              <a:t>.</a:t>
            </a:r>
          </a:p>
          <a:p>
            <a:r>
              <a:rPr lang="es-ES" dirty="0"/>
              <a:t>Se generan usando</a:t>
            </a:r>
            <a:r>
              <a:rPr lang="es-ES" b="1" dirty="0">
                <a:solidFill>
                  <a:schemeClr val="accent4"/>
                </a:solidFill>
              </a:rPr>
              <a:t> () </a:t>
            </a:r>
            <a:r>
              <a:rPr lang="es-ES" dirty="0"/>
              <a:t>y los ítems se separan en coma:</a:t>
            </a:r>
          </a:p>
        </p:txBody>
      </p:sp>
      <p:pic>
        <p:nvPicPr>
          <p:cNvPr id="8" name="Picture 7">
            <a:extLst>
              <a:ext uri="{FF2B5EF4-FFF2-40B4-BE49-F238E27FC236}">
                <a16:creationId xmlns:a16="http://schemas.microsoft.com/office/drawing/2014/main" id="{5D149B37-099F-8414-CA88-DAE38DC284E9}"/>
              </a:ext>
            </a:extLst>
          </p:cNvPr>
          <p:cNvPicPr>
            <a:picLocks noChangeAspect="1"/>
          </p:cNvPicPr>
          <p:nvPr/>
        </p:nvPicPr>
        <p:blipFill>
          <a:blip r:embed="rId3"/>
          <a:stretch>
            <a:fillRect/>
          </a:stretch>
        </p:blipFill>
        <p:spPr>
          <a:xfrm>
            <a:off x="2209800" y="3581113"/>
            <a:ext cx="7772400" cy="2348101"/>
          </a:xfrm>
          <a:prstGeom prst="rect">
            <a:avLst/>
          </a:prstGeom>
        </p:spPr>
      </p:pic>
      <p:sp>
        <p:nvSpPr>
          <p:cNvPr id="3" name="Footer Placeholder 4">
            <a:extLst>
              <a:ext uri="{FF2B5EF4-FFF2-40B4-BE49-F238E27FC236}">
                <a16:creationId xmlns:a16="http://schemas.microsoft.com/office/drawing/2014/main" id="{2FB92F24-8625-DC00-61B8-8F7D0801AA9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09448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75C9D-DD35-1202-E281-C881481D5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9F767-4B15-03B4-30B1-74AE08937518}"/>
              </a:ext>
            </a:extLst>
          </p:cNvPr>
          <p:cNvSpPr>
            <a:spLocks noGrp="1"/>
          </p:cNvSpPr>
          <p:nvPr>
            <p:ph type="title"/>
          </p:nvPr>
        </p:nvSpPr>
        <p:spPr/>
        <p:txBody>
          <a:bodyPr/>
          <a:lstStyle/>
          <a:p>
            <a:r>
              <a:rPr lang="es-ES_tradnl" dirty="0"/>
              <a:t>Volvamos al ciclo FOR</a:t>
            </a:r>
          </a:p>
        </p:txBody>
      </p:sp>
      <p:sp>
        <p:nvSpPr>
          <p:cNvPr id="6" name="Slide Number Placeholder 5">
            <a:extLst>
              <a:ext uri="{FF2B5EF4-FFF2-40B4-BE49-F238E27FC236}">
                <a16:creationId xmlns:a16="http://schemas.microsoft.com/office/drawing/2014/main" id="{4A076EEF-5B10-A96C-F09F-5E805B3E43D7}"/>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4" name="Content Placeholder 3">
            <a:extLst>
              <a:ext uri="{FF2B5EF4-FFF2-40B4-BE49-F238E27FC236}">
                <a16:creationId xmlns:a16="http://schemas.microsoft.com/office/drawing/2014/main" id="{0BF6B10B-12B1-333A-B914-832CD944A0DA}"/>
              </a:ext>
            </a:extLst>
          </p:cNvPr>
          <p:cNvSpPr>
            <a:spLocks noGrp="1"/>
          </p:cNvSpPr>
          <p:nvPr>
            <p:ph idx="1"/>
          </p:nvPr>
        </p:nvSpPr>
        <p:spPr>
          <a:xfrm>
            <a:off x="700636" y="2293126"/>
            <a:ext cx="10691264" cy="3636088"/>
          </a:xfrm>
        </p:spPr>
        <p:txBody>
          <a:bodyPr>
            <a:normAutofit/>
          </a:bodyPr>
          <a:lstStyle/>
          <a:p>
            <a:r>
              <a:rPr lang="es-ES" dirty="0"/>
              <a:t>FOR es realmente útil para iterar en ítems en secuencias como </a:t>
            </a:r>
            <a:r>
              <a:rPr lang="es-ES" dirty="0" err="1"/>
              <a:t>strings</a:t>
            </a:r>
            <a:r>
              <a:rPr lang="es-ES" dirty="0"/>
              <a:t>, listas y tuplas, entre otros…</a:t>
            </a:r>
            <a:br>
              <a:rPr lang="es-ES" dirty="0"/>
            </a:br>
            <a:br>
              <a:rPr lang="es-ES" dirty="0"/>
            </a:br>
            <a:br>
              <a:rPr lang="es-ES" dirty="0"/>
            </a:br>
            <a:endParaRPr lang="es-ES" dirty="0"/>
          </a:p>
          <a:p>
            <a:endParaRPr lang="es-ES" dirty="0"/>
          </a:p>
          <a:p>
            <a:r>
              <a:rPr lang="es-ES" dirty="0"/>
              <a:t>Es equivalente:</a:t>
            </a:r>
          </a:p>
        </p:txBody>
      </p:sp>
      <p:pic>
        <p:nvPicPr>
          <p:cNvPr id="3" name="Picture 2">
            <a:extLst>
              <a:ext uri="{FF2B5EF4-FFF2-40B4-BE49-F238E27FC236}">
                <a16:creationId xmlns:a16="http://schemas.microsoft.com/office/drawing/2014/main" id="{794AEEC1-07AA-9C62-85C5-F37BB4003297}"/>
              </a:ext>
            </a:extLst>
          </p:cNvPr>
          <p:cNvPicPr>
            <a:picLocks noChangeAspect="1"/>
          </p:cNvPicPr>
          <p:nvPr/>
        </p:nvPicPr>
        <p:blipFill>
          <a:blip r:embed="rId3"/>
          <a:stretch>
            <a:fillRect/>
          </a:stretch>
        </p:blipFill>
        <p:spPr>
          <a:xfrm>
            <a:off x="3589810" y="2521925"/>
            <a:ext cx="5012379" cy="2284462"/>
          </a:xfrm>
          <a:prstGeom prst="rect">
            <a:avLst/>
          </a:prstGeom>
        </p:spPr>
      </p:pic>
      <p:pic>
        <p:nvPicPr>
          <p:cNvPr id="7" name="Picture 6">
            <a:extLst>
              <a:ext uri="{FF2B5EF4-FFF2-40B4-BE49-F238E27FC236}">
                <a16:creationId xmlns:a16="http://schemas.microsoft.com/office/drawing/2014/main" id="{30F3D6EF-A1D3-E684-65DA-24A4A062823F}"/>
              </a:ext>
            </a:extLst>
          </p:cNvPr>
          <p:cNvPicPr>
            <a:picLocks noChangeAspect="1"/>
          </p:cNvPicPr>
          <p:nvPr/>
        </p:nvPicPr>
        <p:blipFill>
          <a:blip r:embed="rId4"/>
          <a:stretch>
            <a:fillRect/>
          </a:stretch>
        </p:blipFill>
        <p:spPr>
          <a:xfrm>
            <a:off x="3589810" y="4437013"/>
            <a:ext cx="5012379" cy="2284462"/>
          </a:xfrm>
          <a:prstGeom prst="rect">
            <a:avLst/>
          </a:prstGeom>
        </p:spPr>
      </p:pic>
      <p:sp>
        <p:nvSpPr>
          <p:cNvPr id="8" name="Footer Placeholder 4">
            <a:extLst>
              <a:ext uri="{FF2B5EF4-FFF2-40B4-BE49-F238E27FC236}">
                <a16:creationId xmlns:a16="http://schemas.microsoft.com/office/drawing/2014/main" id="{E287132D-05EF-08F4-8700-930CF960AD9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72194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884E7-59FB-E276-A99D-B783D3D27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9FD2F-1091-84D8-747C-BFB3BEC26175}"/>
              </a:ext>
            </a:extLst>
          </p:cNvPr>
          <p:cNvSpPr>
            <a:spLocks noGrp="1"/>
          </p:cNvSpPr>
          <p:nvPr>
            <p:ph type="title"/>
          </p:nvPr>
        </p:nvSpPr>
        <p:spPr/>
        <p:txBody>
          <a:bodyPr/>
          <a:lstStyle/>
          <a:p>
            <a:r>
              <a:rPr lang="es-ES_tradnl" dirty="0"/>
              <a:t>Volvamos al ciclo FOR</a:t>
            </a:r>
          </a:p>
        </p:txBody>
      </p:sp>
      <p:sp>
        <p:nvSpPr>
          <p:cNvPr id="6" name="Slide Number Placeholder 5">
            <a:extLst>
              <a:ext uri="{FF2B5EF4-FFF2-40B4-BE49-F238E27FC236}">
                <a16:creationId xmlns:a16="http://schemas.microsoft.com/office/drawing/2014/main" id="{315C6A43-6CDA-CA80-1155-605619F3C7FB}"/>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4" name="Content Placeholder 3">
            <a:extLst>
              <a:ext uri="{FF2B5EF4-FFF2-40B4-BE49-F238E27FC236}">
                <a16:creationId xmlns:a16="http://schemas.microsoft.com/office/drawing/2014/main" id="{02722D5D-4679-EEA6-EBA2-0742EDF1E52E}"/>
              </a:ext>
            </a:extLst>
          </p:cNvPr>
          <p:cNvSpPr>
            <a:spLocks noGrp="1"/>
          </p:cNvSpPr>
          <p:nvPr>
            <p:ph idx="1"/>
          </p:nvPr>
        </p:nvSpPr>
        <p:spPr>
          <a:xfrm>
            <a:off x="700636" y="2293126"/>
            <a:ext cx="10691264" cy="3636088"/>
          </a:xfrm>
        </p:spPr>
        <p:txBody>
          <a:bodyPr>
            <a:normAutofit/>
          </a:bodyPr>
          <a:lstStyle/>
          <a:p>
            <a:r>
              <a:rPr lang="es-ES" dirty="0"/>
              <a:t>¿Y si quiero también el </a:t>
            </a:r>
            <a:r>
              <a:rPr lang="es-ES" dirty="0" err="1"/>
              <a:t>index</a:t>
            </a:r>
            <a:r>
              <a:rPr lang="es-ES" dirty="0"/>
              <a:t>?</a:t>
            </a:r>
          </a:p>
        </p:txBody>
      </p:sp>
      <p:pic>
        <p:nvPicPr>
          <p:cNvPr id="8" name="Picture 7">
            <a:extLst>
              <a:ext uri="{FF2B5EF4-FFF2-40B4-BE49-F238E27FC236}">
                <a16:creationId xmlns:a16="http://schemas.microsoft.com/office/drawing/2014/main" id="{EA33B892-D5ED-A071-923B-C9DC97FC5995}"/>
              </a:ext>
            </a:extLst>
          </p:cNvPr>
          <p:cNvPicPr>
            <a:picLocks noChangeAspect="1"/>
          </p:cNvPicPr>
          <p:nvPr/>
        </p:nvPicPr>
        <p:blipFill>
          <a:blip r:embed="rId3"/>
          <a:stretch>
            <a:fillRect/>
          </a:stretch>
        </p:blipFill>
        <p:spPr>
          <a:xfrm>
            <a:off x="3248507" y="2720262"/>
            <a:ext cx="5694985" cy="2593818"/>
          </a:xfrm>
          <a:prstGeom prst="rect">
            <a:avLst/>
          </a:prstGeom>
        </p:spPr>
      </p:pic>
      <p:sp>
        <p:nvSpPr>
          <p:cNvPr id="3" name="Footer Placeholder 4">
            <a:extLst>
              <a:ext uri="{FF2B5EF4-FFF2-40B4-BE49-F238E27FC236}">
                <a16:creationId xmlns:a16="http://schemas.microsoft.com/office/drawing/2014/main" id="{7E84EAF2-B150-EA5A-702B-8CD00D1E951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056976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Diccionario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86921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Tipos de aprendizajes</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a:t>
            </a:r>
            <a:endParaRPr lang="es-ES" sz="1800" b="1" dirty="0">
              <a:solidFill>
                <a:schemeClr val="accent3">
                  <a:lumMod val="75000"/>
                </a:schemeClr>
              </a:solidFill>
            </a:endParaRP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668B856B-7D82-D5C6-AE76-D412AA12304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800946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37025-738C-30D7-40AB-7B410ED0D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9C465-1116-CDEC-094E-DF21E044E509}"/>
              </a:ext>
            </a:extLst>
          </p:cNvPr>
          <p:cNvSpPr>
            <a:spLocks noGrp="1"/>
          </p:cNvSpPr>
          <p:nvPr>
            <p:ph type="title"/>
          </p:nvPr>
        </p:nvSpPr>
        <p:spPr/>
        <p:txBody>
          <a:bodyPr/>
          <a:lstStyle/>
          <a:p>
            <a:r>
              <a:rPr lang="es-ES_tradnl" dirty="0"/>
              <a:t>Diccionario</a:t>
            </a:r>
          </a:p>
        </p:txBody>
      </p:sp>
      <p:sp>
        <p:nvSpPr>
          <p:cNvPr id="6" name="Slide Number Placeholder 5">
            <a:extLst>
              <a:ext uri="{FF2B5EF4-FFF2-40B4-BE49-F238E27FC236}">
                <a16:creationId xmlns:a16="http://schemas.microsoft.com/office/drawing/2014/main" id="{2C5AD22D-BC2C-1F3A-171F-96D80AF32449}"/>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4" name="Content Placeholder 3">
            <a:extLst>
              <a:ext uri="{FF2B5EF4-FFF2-40B4-BE49-F238E27FC236}">
                <a16:creationId xmlns:a16="http://schemas.microsoft.com/office/drawing/2014/main" id="{163ACE8B-AEE4-BEEC-55DD-1F945E6E57C9}"/>
              </a:ext>
            </a:extLst>
          </p:cNvPr>
          <p:cNvSpPr>
            <a:spLocks noGrp="1"/>
          </p:cNvSpPr>
          <p:nvPr>
            <p:ph idx="1"/>
          </p:nvPr>
        </p:nvSpPr>
        <p:spPr>
          <a:xfrm>
            <a:off x="700636" y="2293126"/>
            <a:ext cx="10691264" cy="3636088"/>
          </a:xfrm>
        </p:spPr>
        <p:txBody>
          <a:bodyPr>
            <a:normAutofit/>
          </a:bodyPr>
          <a:lstStyle/>
          <a:p>
            <a:r>
              <a:rPr lang="es-ES" dirty="0"/>
              <a:t>Un diccionario es una secuencia de un </a:t>
            </a:r>
            <a:r>
              <a:rPr lang="es-ES" dirty="0" err="1"/>
              <a:t>key</a:t>
            </a:r>
            <a:r>
              <a:rPr lang="es-ES" dirty="0"/>
              <a:t> único con un valor.</a:t>
            </a:r>
          </a:p>
          <a:p>
            <a:r>
              <a:rPr lang="es-ES" dirty="0"/>
              <a:t>Los diccionarios son </a:t>
            </a:r>
            <a:r>
              <a:rPr lang="es-ES" b="1" dirty="0">
                <a:solidFill>
                  <a:schemeClr val="accent1"/>
                </a:solidFill>
              </a:rPr>
              <a:t>mutables</a:t>
            </a:r>
            <a:r>
              <a:rPr lang="es-ES" dirty="0"/>
              <a:t>.</a:t>
            </a:r>
          </a:p>
          <a:p>
            <a:r>
              <a:rPr lang="es-ES" dirty="0"/>
              <a:t>Se generan usando</a:t>
            </a:r>
            <a:r>
              <a:rPr lang="es-ES" b="1" dirty="0">
                <a:solidFill>
                  <a:schemeClr val="accent4"/>
                </a:solidFill>
              </a:rPr>
              <a:t> {} </a:t>
            </a:r>
            <a:r>
              <a:rPr lang="es-ES" dirty="0"/>
              <a:t>y los ítems se separan en coma:</a:t>
            </a:r>
          </a:p>
        </p:txBody>
      </p:sp>
      <p:pic>
        <p:nvPicPr>
          <p:cNvPr id="3" name="Picture 2">
            <a:extLst>
              <a:ext uri="{FF2B5EF4-FFF2-40B4-BE49-F238E27FC236}">
                <a16:creationId xmlns:a16="http://schemas.microsoft.com/office/drawing/2014/main" id="{2FA9F53D-1E7E-2BBF-8AEB-D982A4CF1B16}"/>
              </a:ext>
            </a:extLst>
          </p:cNvPr>
          <p:cNvPicPr>
            <a:picLocks noChangeAspect="1"/>
          </p:cNvPicPr>
          <p:nvPr/>
        </p:nvPicPr>
        <p:blipFill>
          <a:blip r:embed="rId3"/>
          <a:stretch>
            <a:fillRect/>
          </a:stretch>
        </p:blipFill>
        <p:spPr>
          <a:xfrm>
            <a:off x="2209800" y="3579702"/>
            <a:ext cx="7772400" cy="2286521"/>
          </a:xfrm>
          <a:prstGeom prst="rect">
            <a:avLst/>
          </a:prstGeom>
        </p:spPr>
      </p:pic>
      <p:sp>
        <p:nvSpPr>
          <p:cNvPr id="7" name="Footer Placeholder 4">
            <a:extLst>
              <a:ext uri="{FF2B5EF4-FFF2-40B4-BE49-F238E27FC236}">
                <a16:creationId xmlns:a16="http://schemas.microsoft.com/office/drawing/2014/main" id="{BB866F06-495C-F894-EEFB-60F87D5E0B3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00248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B811-A930-859C-73AE-E36268039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EE674-F2EC-246F-AEBA-DFB28D57B62D}"/>
              </a:ext>
            </a:extLst>
          </p:cNvPr>
          <p:cNvSpPr>
            <a:spLocks noGrp="1"/>
          </p:cNvSpPr>
          <p:nvPr>
            <p:ph type="title"/>
          </p:nvPr>
        </p:nvSpPr>
        <p:spPr/>
        <p:txBody>
          <a:bodyPr/>
          <a:lstStyle/>
          <a:p>
            <a:r>
              <a:rPr lang="es-ES_tradnl" dirty="0"/>
              <a:t>Diccionario</a:t>
            </a:r>
          </a:p>
        </p:txBody>
      </p:sp>
      <p:sp>
        <p:nvSpPr>
          <p:cNvPr id="6" name="Slide Number Placeholder 5">
            <a:extLst>
              <a:ext uri="{FF2B5EF4-FFF2-40B4-BE49-F238E27FC236}">
                <a16:creationId xmlns:a16="http://schemas.microsoft.com/office/drawing/2014/main" id="{764BE27D-A4AB-1AD3-4EF8-25A22174C304}"/>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4" name="Content Placeholder 3">
            <a:extLst>
              <a:ext uri="{FF2B5EF4-FFF2-40B4-BE49-F238E27FC236}">
                <a16:creationId xmlns:a16="http://schemas.microsoft.com/office/drawing/2014/main" id="{B3D8F4C7-6C36-D290-FA4B-C7A25276B243}"/>
              </a:ext>
            </a:extLst>
          </p:cNvPr>
          <p:cNvSpPr>
            <a:spLocks noGrp="1"/>
          </p:cNvSpPr>
          <p:nvPr>
            <p:ph idx="1"/>
          </p:nvPr>
        </p:nvSpPr>
        <p:spPr>
          <a:xfrm>
            <a:off x="700636" y="2293126"/>
            <a:ext cx="10691264" cy="3636088"/>
          </a:xfrm>
        </p:spPr>
        <p:txBody>
          <a:bodyPr>
            <a:normAutofit/>
          </a:bodyPr>
          <a:lstStyle/>
          <a:p>
            <a:r>
              <a:rPr lang="es-ES" dirty="0"/>
              <a:t>Accedemos usando las </a:t>
            </a:r>
            <a:r>
              <a:rPr lang="es-ES" dirty="0" err="1"/>
              <a:t>keys</a:t>
            </a:r>
            <a:endParaRPr lang="es-ES" dirty="0"/>
          </a:p>
          <a:p>
            <a:endParaRPr lang="es-ES" dirty="0"/>
          </a:p>
          <a:p>
            <a:endParaRPr lang="es-ES" dirty="0"/>
          </a:p>
          <a:p>
            <a:endParaRPr lang="es-ES" dirty="0"/>
          </a:p>
          <a:p>
            <a:r>
              <a:rPr lang="es-ES" dirty="0"/>
              <a:t>Algunos métodos</a:t>
            </a:r>
          </a:p>
        </p:txBody>
      </p:sp>
      <p:pic>
        <p:nvPicPr>
          <p:cNvPr id="7" name="Picture 6">
            <a:extLst>
              <a:ext uri="{FF2B5EF4-FFF2-40B4-BE49-F238E27FC236}">
                <a16:creationId xmlns:a16="http://schemas.microsoft.com/office/drawing/2014/main" id="{5687BB48-F559-20E1-9115-281CE81EDCAA}"/>
              </a:ext>
            </a:extLst>
          </p:cNvPr>
          <p:cNvPicPr>
            <a:picLocks noChangeAspect="1"/>
          </p:cNvPicPr>
          <p:nvPr/>
        </p:nvPicPr>
        <p:blipFill>
          <a:blip r:embed="rId3"/>
          <a:stretch>
            <a:fillRect/>
          </a:stretch>
        </p:blipFill>
        <p:spPr>
          <a:xfrm>
            <a:off x="4452668" y="2111947"/>
            <a:ext cx="6571891" cy="2108224"/>
          </a:xfrm>
          <a:prstGeom prst="rect">
            <a:avLst/>
          </a:prstGeom>
        </p:spPr>
      </p:pic>
      <p:pic>
        <p:nvPicPr>
          <p:cNvPr id="8" name="Picture 7">
            <a:extLst>
              <a:ext uri="{FF2B5EF4-FFF2-40B4-BE49-F238E27FC236}">
                <a16:creationId xmlns:a16="http://schemas.microsoft.com/office/drawing/2014/main" id="{578EE365-7AED-6B60-E80B-9F8CA3C7DDEE}"/>
              </a:ext>
            </a:extLst>
          </p:cNvPr>
          <p:cNvPicPr>
            <a:picLocks noChangeAspect="1"/>
          </p:cNvPicPr>
          <p:nvPr/>
        </p:nvPicPr>
        <p:blipFill>
          <a:blip r:embed="rId4"/>
          <a:stretch>
            <a:fillRect/>
          </a:stretch>
        </p:blipFill>
        <p:spPr>
          <a:xfrm>
            <a:off x="1529201" y="4402634"/>
            <a:ext cx="9495358" cy="1753267"/>
          </a:xfrm>
          <a:prstGeom prst="rect">
            <a:avLst/>
          </a:prstGeom>
        </p:spPr>
      </p:pic>
      <p:sp>
        <p:nvSpPr>
          <p:cNvPr id="3" name="Footer Placeholder 4">
            <a:extLst>
              <a:ext uri="{FF2B5EF4-FFF2-40B4-BE49-F238E27FC236}">
                <a16:creationId xmlns:a16="http://schemas.microsoft.com/office/drawing/2014/main" id="{62F6900E-852D-12D9-FC59-0ED3B4CBF17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81998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5DF8-AA82-2F6C-5A86-808D70C8B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4DD25-E233-D515-8CE4-9CA93B59BA8B}"/>
              </a:ext>
            </a:extLst>
          </p:cNvPr>
          <p:cNvSpPr>
            <a:spLocks noGrp="1"/>
          </p:cNvSpPr>
          <p:nvPr>
            <p:ph type="title"/>
          </p:nvPr>
        </p:nvSpPr>
        <p:spPr/>
        <p:txBody>
          <a:bodyPr/>
          <a:lstStyle/>
          <a:p>
            <a:r>
              <a:rPr lang="es-ES_tradnl" dirty="0"/>
              <a:t>Diccionario</a:t>
            </a:r>
          </a:p>
        </p:txBody>
      </p:sp>
      <p:sp>
        <p:nvSpPr>
          <p:cNvPr id="6" name="Slide Number Placeholder 5">
            <a:extLst>
              <a:ext uri="{FF2B5EF4-FFF2-40B4-BE49-F238E27FC236}">
                <a16:creationId xmlns:a16="http://schemas.microsoft.com/office/drawing/2014/main" id="{020FFDF9-48D5-D478-17B2-E99B14F01461}"/>
              </a:ext>
            </a:extLst>
          </p:cNvPr>
          <p:cNvSpPr>
            <a:spLocks noGrp="1"/>
          </p:cNvSpPr>
          <p:nvPr>
            <p:ph type="sldNum" sz="quarter" idx="12"/>
          </p:nvPr>
        </p:nvSpPr>
        <p:spPr/>
        <p:txBody>
          <a:bodyPr/>
          <a:lstStyle/>
          <a:p>
            <a:fld id="{87E7843D-FF13-4365-9478-9625B70A2705}" type="slidenum">
              <a:rPr lang="en-US" smtClean="0"/>
              <a:t>72</a:t>
            </a:fld>
            <a:endParaRPr lang="en-US"/>
          </a:p>
        </p:txBody>
      </p:sp>
      <p:sp>
        <p:nvSpPr>
          <p:cNvPr id="4" name="Content Placeholder 3">
            <a:extLst>
              <a:ext uri="{FF2B5EF4-FFF2-40B4-BE49-F238E27FC236}">
                <a16:creationId xmlns:a16="http://schemas.microsoft.com/office/drawing/2014/main" id="{CD862192-6342-9CA8-91D4-43B004417376}"/>
              </a:ext>
            </a:extLst>
          </p:cNvPr>
          <p:cNvSpPr>
            <a:spLocks noGrp="1"/>
          </p:cNvSpPr>
          <p:nvPr>
            <p:ph idx="1"/>
          </p:nvPr>
        </p:nvSpPr>
        <p:spPr>
          <a:xfrm>
            <a:off x="700636" y="2293126"/>
            <a:ext cx="10691264" cy="3636088"/>
          </a:xfrm>
        </p:spPr>
        <p:txBody>
          <a:bodyPr>
            <a:normAutofit/>
          </a:bodyPr>
          <a:lstStyle/>
          <a:p>
            <a:r>
              <a:rPr lang="es-ES" dirty="0"/>
              <a:t>Ciclo FOR con el diccionario</a:t>
            </a:r>
          </a:p>
        </p:txBody>
      </p:sp>
      <p:pic>
        <p:nvPicPr>
          <p:cNvPr id="9" name="Picture 8">
            <a:extLst>
              <a:ext uri="{FF2B5EF4-FFF2-40B4-BE49-F238E27FC236}">
                <a16:creationId xmlns:a16="http://schemas.microsoft.com/office/drawing/2014/main" id="{06244055-5F3D-1C81-584A-72E70AFE1459}"/>
              </a:ext>
            </a:extLst>
          </p:cNvPr>
          <p:cNvPicPr>
            <a:picLocks noChangeAspect="1"/>
          </p:cNvPicPr>
          <p:nvPr/>
        </p:nvPicPr>
        <p:blipFill>
          <a:blip r:embed="rId3"/>
          <a:stretch>
            <a:fillRect/>
          </a:stretch>
        </p:blipFill>
        <p:spPr>
          <a:xfrm>
            <a:off x="3733440" y="2352390"/>
            <a:ext cx="4725119" cy="2153219"/>
          </a:xfrm>
          <a:prstGeom prst="rect">
            <a:avLst/>
          </a:prstGeom>
        </p:spPr>
      </p:pic>
      <p:pic>
        <p:nvPicPr>
          <p:cNvPr id="10" name="Picture 9">
            <a:extLst>
              <a:ext uri="{FF2B5EF4-FFF2-40B4-BE49-F238E27FC236}">
                <a16:creationId xmlns:a16="http://schemas.microsoft.com/office/drawing/2014/main" id="{60315E13-E618-0C30-86F7-1B7B7930F851}"/>
              </a:ext>
            </a:extLst>
          </p:cNvPr>
          <p:cNvPicPr>
            <a:picLocks noChangeAspect="1"/>
          </p:cNvPicPr>
          <p:nvPr/>
        </p:nvPicPr>
        <p:blipFill>
          <a:blip r:embed="rId4"/>
          <a:stretch>
            <a:fillRect/>
          </a:stretch>
        </p:blipFill>
        <p:spPr>
          <a:xfrm>
            <a:off x="2209799" y="4032532"/>
            <a:ext cx="7772400" cy="2317957"/>
          </a:xfrm>
          <a:prstGeom prst="rect">
            <a:avLst/>
          </a:prstGeom>
        </p:spPr>
      </p:pic>
      <p:sp>
        <p:nvSpPr>
          <p:cNvPr id="3" name="Footer Placeholder 4">
            <a:extLst>
              <a:ext uri="{FF2B5EF4-FFF2-40B4-BE49-F238E27FC236}">
                <a16:creationId xmlns:a16="http://schemas.microsoft.com/office/drawing/2014/main" id="{7608885E-73C6-6E1A-EC97-70065E9688F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24746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String</a:t>
            </a:r>
            <a:r>
              <a:rPr lang="es-ES_tradnl" dirty="0">
                <a:solidFill>
                  <a:schemeClr val="bg1"/>
                </a:solidFill>
              </a:rPr>
              <a:t> </a:t>
            </a:r>
            <a:r>
              <a:rPr lang="es-ES_tradnl" dirty="0" err="1">
                <a:solidFill>
                  <a:schemeClr val="bg1"/>
                </a:solidFill>
              </a:rPr>
              <a:t>Formatting</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9321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C16A1-1B64-3E13-3AB4-4F298191D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6D096-5B95-7ACD-7A76-80762D95B953}"/>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5C5355A3-4A05-422A-861A-C6D5A24BE89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4" name="Content Placeholder 3">
            <a:extLst>
              <a:ext uri="{FF2B5EF4-FFF2-40B4-BE49-F238E27FC236}">
                <a16:creationId xmlns:a16="http://schemas.microsoft.com/office/drawing/2014/main" id="{B783CB17-82C6-937D-4D5C-7CF1F1957B0C}"/>
              </a:ext>
            </a:extLst>
          </p:cNvPr>
          <p:cNvSpPr>
            <a:spLocks noGrp="1"/>
          </p:cNvSpPr>
          <p:nvPr>
            <p:ph idx="1"/>
          </p:nvPr>
        </p:nvSpPr>
        <p:spPr>
          <a:xfrm>
            <a:off x="700636" y="2293126"/>
            <a:ext cx="10691264" cy="3636088"/>
          </a:xfrm>
        </p:spPr>
        <p:txBody>
          <a:bodyPr>
            <a:normAutofit/>
          </a:bodyPr>
          <a:lstStyle/>
          <a:p>
            <a:r>
              <a:rPr lang="es-ES" dirty="0"/>
              <a:t>Si queremos formar texto junto a variables, hay al menos 4 formas de hacerlo 😕</a:t>
            </a:r>
          </a:p>
          <a:p>
            <a:endParaRPr lang="es-ES" dirty="0"/>
          </a:p>
          <a:p>
            <a:endParaRPr lang="es-ES" dirty="0"/>
          </a:p>
          <a:p>
            <a:endParaRPr lang="es-ES" dirty="0"/>
          </a:p>
          <a:p>
            <a:endParaRPr lang="es-ES" dirty="0"/>
          </a:p>
          <a:p>
            <a:r>
              <a:rPr lang="es-ES" dirty="0"/>
              <a:t>Queremos imprimir usando las variables:</a:t>
            </a:r>
          </a:p>
          <a:p>
            <a:pPr marL="0" indent="0" algn="ctr">
              <a:buNone/>
            </a:pPr>
            <a:r>
              <a:rPr lang="es-ES" sz="1800" dirty="0">
                <a:solidFill>
                  <a:schemeClr val="accent4"/>
                </a:solidFill>
                <a:latin typeface="Monaspace Argon" pitchFamily="2" charset="77"/>
              </a:rPr>
              <a:t>"Hola, tu nombre es Aureliano </a:t>
            </a:r>
            <a:r>
              <a:rPr lang="es-ES" sz="1800" dirty="0" err="1">
                <a:solidFill>
                  <a:schemeClr val="accent4"/>
                </a:solidFill>
                <a:latin typeface="Monaspace Argon" pitchFamily="2" charset="77"/>
              </a:rPr>
              <a:t>Buendia</a:t>
            </a:r>
            <a:r>
              <a:rPr lang="es-ES" sz="1800" dirty="0">
                <a:solidFill>
                  <a:schemeClr val="accent4"/>
                </a:solidFill>
                <a:latin typeface="Monaspace Argon" pitchFamily="2" charset="77"/>
              </a:rPr>
              <a:t> y tu edad es 42. Un tercio es 0.333"</a:t>
            </a:r>
          </a:p>
        </p:txBody>
      </p:sp>
      <p:pic>
        <p:nvPicPr>
          <p:cNvPr id="3" name="Picture 2">
            <a:extLst>
              <a:ext uri="{FF2B5EF4-FFF2-40B4-BE49-F238E27FC236}">
                <a16:creationId xmlns:a16="http://schemas.microsoft.com/office/drawing/2014/main" id="{126026E5-E555-6EAB-ADF1-4AFF31CA5AA5}"/>
              </a:ext>
            </a:extLst>
          </p:cNvPr>
          <p:cNvPicPr>
            <a:picLocks noChangeAspect="1"/>
          </p:cNvPicPr>
          <p:nvPr/>
        </p:nvPicPr>
        <p:blipFill>
          <a:blip r:embed="rId3"/>
          <a:stretch>
            <a:fillRect/>
          </a:stretch>
        </p:blipFill>
        <p:spPr>
          <a:xfrm>
            <a:off x="3795131" y="2596206"/>
            <a:ext cx="4601737" cy="2135900"/>
          </a:xfrm>
          <a:prstGeom prst="rect">
            <a:avLst/>
          </a:prstGeom>
        </p:spPr>
      </p:pic>
      <p:sp>
        <p:nvSpPr>
          <p:cNvPr id="7" name="Footer Placeholder 4">
            <a:extLst>
              <a:ext uri="{FF2B5EF4-FFF2-40B4-BE49-F238E27FC236}">
                <a16:creationId xmlns:a16="http://schemas.microsoft.com/office/drawing/2014/main" id="{195E4FDC-A891-030A-E8B1-2D6D276C28F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90549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2498C-1D3E-040F-5F5A-043D53B96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0E9CBA-929E-9BB0-D62D-56246DDB80E8}"/>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28909634-71E2-B25E-50C3-EFD500852367}"/>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4" name="Content Placeholder 3">
            <a:extLst>
              <a:ext uri="{FF2B5EF4-FFF2-40B4-BE49-F238E27FC236}">
                <a16:creationId xmlns:a16="http://schemas.microsoft.com/office/drawing/2014/main" id="{1A4FFBD2-5D7E-BA5D-CB68-C0C67878463C}"/>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1: </a:t>
            </a:r>
            <a:r>
              <a:rPr lang="es-ES" dirty="0"/>
              <a:t>Usando el operador %</a:t>
            </a:r>
          </a:p>
          <a:p>
            <a:endParaRPr lang="es-ES" dirty="0"/>
          </a:p>
          <a:p>
            <a:endParaRPr lang="es-ES" dirty="0"/>
          </a:p>
          <a:p>
            <a:endParaRPr lang="es-ES" dirty="0"/>
          </a:p>
        </p:txBody>
      </p:sp>
      <p:pic>
        <p:nvPicPr>
          <p:cNvPr id="7" name="Picture 6">
            <a:extLst>
              <a:ext uri="{FF2B5EF4-FFF2-40B4-BE49-F238E27FC236}">
                <a16:creationId xmlns:a16="http://schemas.microsoft.com/office/drawing/2014/main" id="{689FB484-9E96-F710-3FA5-34B9E7D03DBC}"/>
              </a:ext>
            </a:extLst>
          </p:cNvPr>
          <p:cNvPicPr>
            <a:picLocks noChangeAspect="1"/>
          </p:cNvPicPr>
          <p:nvPr/>
        </p:nvPicPr>
        <p:blipFill>
          <a:blip r:embed="rId3"/>
          <a:stretch>
            <a:fillRect/>
          </a:stretch>
        </p:blipFill>
        <p:spPr>
          <a:xfrm>
            <a:off x="2160067" y="2720262"/>
            <a:ext cx="7772400" cy="2494128"/>
          </a:xfrm>
          <a:prstGeom prst="rect">
            <a:avLst/>
          </a:prstGeom>
        </p:spPr>
      </p:pic>
      <p:sp>
        <p:nvSpPr>
          <p:cNvPr id="3" name="Footer Placeholder 4">
            <a:extLst>
              <a:ext uri="{FF2B5EF4-FFF2-40B4-BE49-F238E27FC236}">
                <a16:creationId xmlns:a16="http://schemas.microsoft.com/office/drawing/2014/main" id="{C731380E-B8BC-83FD-DA8F-8221A765A47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94011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7A31-230E-FE09-AD63-C731E6F354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F1C36-170E-ABA5-9125-776097D6460A}"/>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969BC6C2-2612-36FE-E46F-37BFE6D5902B}"/>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4" name="Content Placeholder 3">
            <a:extLst>
              <a:ext uri="{FF2B5EF4-FFF2-40B4-BE49-F238E27FC236}">
                <a16:creationId xmlns:a16="http://schemas.microsoft.com/office/drawing/2014/main" id="{7D37CAE8-592D-4D86-782B-802F0E55E28D}"/>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2: </a:t>
            </a:r>
            <a:r>
              <a:rPr lang="es-ES" dirty="0"/>
              <a:t>Usando el método </a:t>
            </a:r>
            <a:r>
              <a:rPr lang="es-ES" b="1" dirty="0"/>
              <a:t>.</a:t>
            </a:r>
            <a:r>
              <a:rPr lang="es-ES" b="1" dirty="0" err="1"/>
              <a:t>format</a:t>
            </a:r>
            <a:r>
              <a:rPr lang="es-ES" b="1" dirty="0"/>
              <a:t>()</a:t>
            </a:r>
          </a:p>
          <a:p>
            <a:endParaRPr lang="es-ES" dirty="0"/>
          </a:p>
          <a:p>
            <a:endParaRPr lang="es-ES" dirty="0"/>
          </a:p>
          <a:p>
            <a:endParaRPr lang="es-ES" dirty="0"/>
          </a:p>
        </p:txBody>
      </p:sp>
      <p:pic>
        <p:nvPicPr>
          <p:cNvPr id="3" name="Picture 2">
            <a:extLst>
              <a:ext uri="{FF2B5EF4-FFF2-40B4-BE49-F238E27FC236}">
                <a16:creationId xmlns:a16="http://schemas.microsoft.com/office/drawing/2014/main" id="{F1D81B2F-5CCA-751D-E549-6ED12964F1D6}"/>
              </a:ext>
            </a:extLst>
          </p:cNvPr>
          <p:cNvPicPr>
            <a:picLocks noChangeAspect="1"/>
          </p:cNvPicPr>
          <p:nvPr/>
        </p:nvPicPr>
        <p:blipFill>
          <a:blip r:embed="rId3"/>
          <a:stretch>
            <a:fillRect/>
          </a:stretch>
        </p:blipFill>
        <p:spPr>
          <a:xfrm>
            <a:off x="2209800" y="2505373"/>
            <a:ext cx="7772400" cy="2317566"/>
          </a:xfrm>
          <a:prstGeom prst="rect">
            <a:avLst/>
          </a:prstGeom>
        </p:spPr>
      </p:pic>
      <p:pic>
        <p:nvPicPr>
          <p:cNvPr id="8" name="Picture 7">
            <a:extLst>
              <a:ext uri="{FF2B5EF4-FFF2-40B4-BE49-F238E27FC236}">
                <a16:creationId xmlns:a16="http://schemas.microsoft.com/office/drawing/2014/main" id="{F0575747-3F54-3ADD-EF68-75332F42F465}"/>
              </a:ext>
            </a:extLst>
          </p:cNvPr>
          <p:cNvPicPr>
            <a:picLocks noChangeAspect="1"/>
          </p:cNvPicPr>
          <p:nvPr/>
        </p:nvPicPr>
        <p:blipFill>
          <a:blip r:embed="rId4"/>
          <a:stretch>
            <a:fillRect/>
          </a:stretch>
        </p:blipFill>
        <p:spPr>
          <a:xfrm>
            <a:off x="2209800" y="4167925"/>
            <a:ext cx="7772400" cy="2926477"/>
          </a:xfrm>
          <a:prstGeom prst="rect">
            <a:avLst/>
          </a:prstGeom>
        </p:spPr>
      </p:pic>
      <p:sp>
        <p:nvSpPr>
          <p:cNvPr id="7" name="Footer Placeholder 4">
            <a:extLst>
              <a:ext uri="{FF2B5EF4-FFF2-40B4-BE49-F238E27FC236}">
                <a16:creationId xmlns:a16="http://schemas.microsoft.com/office/drawing/2014/main" id="{3D8EF295-6BFB-241A-48C2-4F6E96B23B7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a:t>
            </a:r>
            <a:r>
              <a:rPr lang="es-ES_tradnl" dirty="0">
                <a:solidFill>
                  <a:schemeClr val="bg1"/>
                </a:solidFill>
              </a:rPr>
              <a:t>– FIUBA</a:t>
            </a:r>
          </a:p>
        </p:txBody>
      </p:sp>
    </p:spTree>
    <p:extLst>
      <p:ext uri="{BB962C8B-B14F-4D97-AF65-F5344CB8AC3E}">
        <p14:creationId xmlns:p14="http://schemas.microsoft.com/office/powerpoint/2010/main" val="305203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1D4C-5111-46AE-FFFD-CD2936281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CD314-80BF-012A-E7F3-F34CBAE6BA7B}"/>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CFED592D-53F6-02B4-0A31-82BDA9A316BB}"/>
              </a:ext>
            </a:extLst>
          </p:cNvPr>
          <p:cNvSpPr>
            <a:spLocks noGrp="1"/>
          </p:cNvSpPr>
          <p:nvPr>
            <p:ph type="sldNum" sz="quarter" idx="12"/>
          </p:nvPr>
        </p:nvSpPr>
        <p:spPr/>
        <p:txBody>
          <a:bodyPr/>
          <a:lstStyle/>
          <a:p>
            <a:fld id="{87E7843D-FF13-4365-9478-9625B70A2705}" type="slidenum">
              <a:rPr lang="en-US" smtClean="0"/>
              <a:t>77</a:t>
            </a:fld>
            <a:endParaRPr lang="en-US"/>
          </a:p>
        </p:txBody>
      </p:sp>
      <p:sp>
        <p:nvSpPr>
          <p:cNvPr id="4" name="Content Placeholder 3">
            <a:extLst>
              <a:ext uri="{FF2B5EF4-FFF2-40B4-BE49-F238E27FC236}">
                <a16:creationId xmlns:a16="http://schemas.microsoft.com/office/drawing/2014/main" id="{DA898F18-A868-0313-9400-CD4BD7957F5D}"/>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3: </a:t>
            </a:r>
            <a:r>
              <a:rPr lang="es-ES" dirty="0"/>
              <a:t>Usando </a:t>
            </a:r>
            <a:r>
              <a:rPr lang="es-ES" b="1" dirty="0"/>
              <a:t>f-</a:t>
            </a:r>
            <a:r>
              <a:rPr lang="es-ES" b="1" dirty="0" err="1"/>
              <a:t>strings</a:t>
            </a:r>
            <a:endParaRPr lang="es-ES" b="1" dirty="0"/>
          </a:p>
          <a:p>
            <a:endParaRPr lang="es-ES" dirty="0"/>
          </a:p>
          <a:p>
            <a:endParaRPr lang="es-ES" dirty="0"/>
          </a:p>
          <a:p>
            <a:endParaRPr lang="es-ES" dirty="0"/>
          </a:p>
        </p:txBody>
      </p:sp>
      <p:pic>
        <p:nvPicPr>
          <p:cNvPr id="7" name="Picture 6">
            <a:extLst>
              <a:ext uri="{FF2B5EF4-FFF2-40B4-BE49-F238E27FC236}">
                <a16:creationId xmlns:a16="http://schemas.microsoft.com/office/drawing/2014/main" id="{624CCC1D-4CBC-43B9-558B-366D317EA0BF}"/>
              </a:ext>
            </a:extLst>
          </p:cNvPr>
          <p:cNvPicPr>
            <a:picLocks noChangeAspect="1"/>
          </p:cNvPicPr>
          <p:nvPr/>
        </p:nvPicPr>
        <p:blipFill>
          <a:blip r:embed="rId3"/>
          <a:stretch>
            <a:fillRect/>
          </a:stretch>
        </p:blipFill>
        <p:spPr>
          <a:xfrm>
            <a:off x="2209800" y="2646457"/>
            <a:ext cx="7772400" cy="2289706"/>
          </a:xfrm>
          <a:prstGeom prst="rect">
            <a:avLst/>
          </a:prstGeom>
        </p:spPr>
      </p:pic>
      <p:sp>
        <p:nvSpPr>
          <p:cNvPr id="3" name="Footer Placeholder 4">
            <a:extLst>
              <a:ext uri="{FF2B5EF4-FFF2-40B4-BE49-F238E27FC236}">
                <a16:creationId xmlns:a16="http://schemas.microsoft.com/office/drawing/2014/main" id="{BE348E52-E01A-F2F1-3891-315A1B00ADE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535058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C48A0-8648-6156-7CA2-849A6825B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D28AB-B343-B043-F4A0-79A0ACAB1146}"/>
              </a:ext>
            </a:extLst>
          </p:cNvPr>
          <p:cNvSpPr>
            <a:spLocks noGrp="1"/>
          </p:cNvSpPr>
          <p:nvPr>
            <p:ph type="title"/>
          </p:nvPr>
        </p:nvSpPr>
        <p:spPr/>
        <p:txBody>
          <a:bodyPr/>
          <a:lstStyle/>
          <a:p>
            <a:r>
              <a:rPr lang="es-ES_tradnl" dirty="0"/>
              <a:t>Formato de </a:t>
            </a:r>
            <a:r>
              <a:rPr lang="es-ES_tradnl" dirty="0" err="1"/>
              <a:t>Strings</a:t>
            </a:r>
            <a:endParaRPr lang="es-ES_tradnl" dirty="0"/>
          </a:p>
        </p:txBody>
      </p:sp>
      <p:sp>
        <p:nvSpPr>
          <p:cNvPr id="6" name="Slide Number Placeholder 5">
            <a:extLst>
              <a:ext uri="{FF2B5EF4-FFF2-40B4-BE49-F238E27FC236}">
                <a16:creationId xmlns:a16="http://schemas.microsoft.com/office/drawing/2014/main" id="{56B9A284-E84A-C7B5-A9B4-376AED59C6BA}"/>
              </a:ext>
            </a:extLst>
          </p:cNvPr>
          <p:cNvSpPr>
            <a:spLocks noGrp="1"/>
          </p:cNvSpPr>
          <p:nvPr>
            <p:ph type="sldNum" sz="quarter" idx="12"/>
          </p:nvPr>
        </p:nvSpPr>
        <p:spPr/>
        <p:txBody>
          <a:bodyPr/>
          <a:lstStyle/>
          <a:p>
            <a:fld id="{87E7843D-FF13-4365-9478-9625B70A2705}" type="slidenum">
              <a:rPr lang="en-US" smtClean="0"/>
              <a:t>78</a:t>
            </a:fld>
            <a:endParaRPr lang="en-US"/>
          </a:p>
        </p:txBody>
      </p:sp>
      <p:sp>
        <p:nvSpPr>
          <p:cNvPr id="4" name="Content Placeholder 3">
            <a:extLst>
              <a:ext uri="{FF2B5EF4-FFF2-40B4-BE49-F238E27FC236}">
                <a16:creationId xmlns:a16="http://schemas.microsoft.com/office/drawing/2014/main" id="{7981B499-760A-B227-B892-12E0BC1D3EC9}"/>
              </a:ext>
            </a:extLst>
          </p:cNvPr>
          <p:cNvSpPr>
            <a:spLocks noGrp="1"/>
          </p:cNvSpPr>
          <p:nvPr>
            <p:ph idx="1"/>
          </p:nvPr>
        </p:nvSpPr>
        <p:spPr>
          <a:xfrm>
            <a:off x="700636" y="2293126"/>
            <a:ext cx="10691264" cy="3636088"/>
          </a:xfrm>
        </p:spPr>
        <p:txBody>
          <a:bodyPr>
            <a:normAutofit/>
          </a:bodyPr>
          <a:lstStyle/>
          <a:p>
            <a:r>
              <a:rPr lang="es-ES" b="1" dirty="0">
                <a:solidFill>
                  <a:schemeClr val="accent1"/>
                </a:solidFill>
              </a:rPr>
              <a:t>Modo 4: </a:t>
            </a:r>
            <a:r>
              <a:rPr lang="es-ES" dirty="0"/>
              <a:t>Transformando y concatenando</a:t>
            </a:r>
            <a:endParaRPr lang="es-ES" b="1" dirty="0"/>
          </a:p>
          <a:p>
            <a:endParaRPr lang="es-ES" dirty="0"/>
          </a:p>
          <a:p>
            <a:endParaRPr lang="es-ES" dirty="0"/>
          </a:p>
          <a:p>
            <a:endParaRPr lang="es-ES" dirty="0"/>
          </a:p>
        </p:txBody>
      </p:sp>
      <p:pic>
        <p:nvPicPr>
          <p:cNvPr id="3" name="Picture 2">
            <a:extLst>
              <a:ext uri="{FF2B5EF4-FFF2-40B4-BE49-F238E27FC236}">
                <a16:creationId xmlns:a16="http://schemas.microsoft.com/office/drawing/2014/main" id="{D3533DCC-6778-9CA6-A054-BC04159F873E}"/>
              </a:ext>
            </a:extLst>
          </p:cNvPr>
          <p:cNvPicPr>
            <a:picLocks noChangeAspect="1"/>
          </p:cNvPicPr>
          <p:nvPr/>
        </p:nvPicPr>
        <p:blipFill>
          <a:blip r:embed="rId3"/>
          <a:stretch>
            <a:fillRect/>
          </a:stretch>
        </p:blipFill>
        <p:spPr>
          <a:xfrm>
            <a:off x="2209800" y="2720262"/>
            <a:ext cx="7772400" cy="2191695"/>
          </a:xfrm>
          <a:prstGeom prst="rect">
            <a:avLst/>
          </a:prstGeom>
        </p:spPr>
      </p:pic>
      <p:sp>
        <p:nvSpPr>
          <p:cNvPr id="7" name="Footer Placeholder 4">
            <a:extLst>
              <a:ext uri="{FF2B5EF4-FFF2-40B4-BE49-F238E27FC236}">
                <a16:creationId xmlns:a16="http://schemas.microsoft.com/office/drawing/2014/main" id="{34A81CC8-E4C5-A5D4-6804-D8CD7A9419A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950945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Funciones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 name="Footer Placeholder 4">
            <a:extLst>
              <a:ext uri="{FF2B5EF4-FFF2-40B4-BE49-F238E27FC236}">
                <a16:creationId xmlns:a16="http://schemas.microsoft.com/office/drawing/2014/main" id="{2A48FC49-C501-9A8F-A9EB-C30F8984A68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375345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FD80B-2F88-4E75-2960-322A90503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461B9-9752-7EE8-8184-864E9FBB8FB6}"/>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D110ABD7-A2B6-0CC0-68CE-B07FCAC83250}"/>
              </a:ext>
            </a:extLst>
          </p:cNvPr>
          <p:cNvSpPr>
            <a:spLocks noGrp="1"/>
          </p:cNvSpPr>
          <p:nvPr>
            <p:ph type="sldNum" sz="quarter" idx="12"/>
          </p:nvPr>
        </p:nvSpPr>
        <p:spPr/>
        <p:txBody>
          <a:bodyPr/>
          <a:lstStyle/>
          <a:p>
            <a:fld id="{87E7843D-FF13-4365-9478-9625B70A2705}" type="slidenum">
              <a:rPr lang="en-US" smtClean="0"/>
              <a:t>80</a:t>
            </a:fld>
            <a:endParaRPr lang="en-US"/>
          </a:p>
        </p:txBody>
      </p:sp>
      <p:sp>
        <p:nvSpPr>
          <p:cNvPr id="4" name="Content Placeholder 3">
            <a:extLst>
              <a:ext uri="{FF2B5EF4-FFF2-40B4-BE49-F238E27FC236}">
                <a16:creationId xmlns:a16="http://schemas.microsoft.com/office/drawing/2014/main" id="{B32DA8C3-9F18-B436-DA12-321DE6753786}"/>
              </a:ext>
            </a:extLst>
          </p:cNvPr>
          <p:cNvSpPr>
            <a:spLocks noGrp="1"/>
          </p:cNvSpPr>
          <p:nvPr>
            <p:ph idx="1"/>
          </p:nvPr>
        </p:nvSpPr>
        <p:spPr>
          <a:xfrm>
            <a:off x="700636" y="2293126"/>
            <a:ext cx="10691264" cy="3636088"/>
          </a:xfrm>
        </p:spPr>
        <p:txBody>
          <a:bodyPr>
            <a:normAutofit/>
          </a:bodyPr>
          <a:lstStyle/>
          <a:p>
            <a:r>
              <a:rPr lang="es-ES" dirty="0"/>
              <a:t>Supongamos que queremos calcular el número combinatorio: </a:t>
            </a:r>
          </a:p>
          <a:p>
            <a:endParaRPr lang="es-ES" dirty="0"/>
          </a:p>
          <a:p>
            <a:endParaRPr lang="es-ES" dirty="0"/>
          </a:p>
          <a:p>
            <a:r>
              <a:rPr lang="es-ES" dirty="0"/>
              <a:t>Donde n! (el factorial de n) es el producto de los números enteros de 1 a n.</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DE27ACD0-3D8C-1658-AED5-77016A50A173}"/>
              </a:ext>
            </a:extLst>
          </p:cNvPr>
          <p:cNvPicPr>
            <a:picLocks noChangeAspect="1"/>
          </p:cNvPicPr>
          <p:nvPr/>
        </p:nvPicPr>
        <p:blipFill>
          <a:blip r:embed="rId3"/>
          <a:stretch>
            <a:fillRect/>
          </a:stretch>
        </p:blipFill>
        <p:spPr>
          <a:xfrm>
            <a:off x="4693429" y="2859776"/>
            <a:ext cx="2805142" cy="723139"/>
          </a:xfrm>
          <a:prstGeom prst="rect">
            <a:avLst/>
          </a:prstGeom>
        </p:spPr>
      </p:pic>
      <p:pic>
        <p:nvPicPr>
          <p:cNvPr id="8" name="Picture 7">
            <a:extLst>
              <a:ext uri="{FF2B5EF4-FFF2-40B4-BE49-F238E27FC236}">
                <a16:creationId xmlns:a16="http://schemas.microsoft.com/office/drawing/2014/main" id="{7A3E2E59-3AE7-5637-A0A0-7C379843ED06}"/>
              </a:ext>
            </a:extLst>
          </p:cNvPr>
          <p:cNvPicPr>
            <a:picLocks noChangeAspect="1"/>
          </p:cNvPicPr>
          <p:nvPr/>
        </p:nvPicPr>
        <p:blipFill>
          <a:blip r:embed="rId4"/>
          <a:stretch>
            <a:fillRect/>
          </a:stretch>
        </p:blipFill>
        <p:spPr>
          <a:xfrm>
            <a:off x="3696628" y="4337080"/>
            <a:ext cx="4798743" cy="905101"/>
          </a:xfrm>
          <a:prstGeom prst="rect">
            <a:avLst/>
          </a:prstGeom>
        </p:spPr>
      </p:pic>
      <p:sp>
        <p:nvSpPr>
          <p:cNvPr id="3" name="Footer Placeholder 4">
            <a:extLst>
              <a:ext uri="{FF2B5EF4-FFF2-40B4-BE49-F238E27FC236}">
                <a16:creationId xmlns:a16="http://schemas.microsoft.com/office/drawing/2014/main" id="{19509CBC-C12F-140B-AC3A-11A8C3008FE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48497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305E7-FEBF-F8FC-44D3-4FF7A82F9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D51EF-7109-D3F8-195A-472F86FED99D}"/>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D8024522-4FDF-3B70-A625-AA0D8E0E80A9}"/>
              </a:ext>
            </a:extLst>
          </p:cNvPr>
          <p:cNvSpPr>
            <a:spLocks noGrp="1"/>
          </p:cNvSpPr>
          <p:nvPr>
            <p:ph type="sldNum" sz="quarter" idx="12"/>
          </p:nvPr>
        </p:nvSpPr>
        <p:spPr/>
        <p:txBody>
          <a:bodyPr/>
          <a:lstStyle/>
          <a:p>
            <a:fld id="{87E7843D-FF13-4365-9478-9625B70A2705}" type="slidenum">
              <a:rPr lang="en-US" smtClean="0"/>
              <a:t>81</a:t>
            </a:fld>
            <a:endParaRPr lang="en-US"/>
          </a:p>
        </p:txBody>
      </p:sp>
      <p:pic>
        <p:nvPicPr>
          <p:cNvPr id="10" name="Picture 9">
            <a:extLst>
              <a:ext uri="{FF2B5EF4-FFF2-40B4-BE49-F238E27FC236}">
                <a16:creationId xmlns:a16="http://schemas.microsoft.com/office/drawing/2014/main" id="{771EE4BD-1022-FCB7-304C-CE91E42EDDED}"/>
              </a:ext>
            </a:extLst>
          </p:cNvPr>
          <p:cNvPicPr>
            <a:picLocks noChangeAspect="1"/>
          </p:cNvPicPr>
          <p:nvPr/>
        </p:nvPicPr>
        <p:blipFill>
          <a:blip r:embed="rId3"/>
          <a:stretch>
            <a:fillRect/>
          </a:stretch>
        </p:blipFill>
        <p:spPr>
          <a:xfrm>
            <a:off x="1361380" y="1737008"/>
            <a:ext cx="4226312" cy="1961646"/>
          </a:xfrm>
          <a:prstGeom prst="rect">
            <a:avLst/>
          </a:prstGeom>
        </p:spPr>
      </p:pic>
      <p:pic>
        <p:nvPicPr>
          <p:cNvPr id="11" name="Picture 10">
            <a:extLst>
              <a:ext uri="{FF2B5EF4-FFF2-40B4-BE49-F238E27FC236}">
                <a16:creationId xmlns:a16="http://schemas.microsoft.com/office/drawing/2014/main" id="{3B3BA377-A4C7-6812-91DB-ACBE5AC86F07}"/>
              </a:ext>
            </a:extLst>
          </p:cNvPr>
          <p:cNvPicPr>
            <a:picLocks noChangeAspect="1"/>
          </p:cNvPicPr>
          <p:nvPr/>
        </p:nvPicPr>
        <p:blipFill>
          <a:blip r:embed="rId4"/>
          <a:stretch>
            <a:fillRect/>
          </a:stretch>
        </p:blipFill>
        <p:spPr>
          <a:xfrm>
            <a:off x="6604309" y="1737008"/>
            <a:ext cx="3999670" cy="4543022"/>
          </a:xfrm>
          <a:prstGeom prst="rect">
            <a:avLst/>
          </a:prstGeom>
        </p:spPr>
      </p:pic>
      <p:sp>
        <p:nvSpPr>
          <p:cNvPr id="4" name="Footer Placeholder 4">
            <a:extLst>
              <a:ext uri="{FF2B5EF4-FFF2-40B4-BE49-F238E27FC236}">
                <a16:creationId xmlns:a16="http://schemas.microsoft.com/office/drawing/2014/main" id="{8B20E7CB-2825-7DD0-B289-247998F0B2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94486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BD55-C9F7-C065-9735-60BB341BF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2219A-4852-6290-DB80-6F5F52D70166}"/>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65A663E4-FE9D-B214-16A9-E25472EDA32E}"/>
              </a:ext>
            </a:extLst>
          </p:cNvPr>
          <p:cNvSpPr>
            <a:spLocks noGrp="1"/>
          </p:cNvSpPr>
          <p:nvPr>
            <p:ph type="sldNum" sz="quarter" idx="12"/>
          </p:nvPr>
        </p:nvSpPr>
        <p:spPr/>
        <p:txBody>
          <a:bodyPr/>
          <a:lstStyle/>
          <a:p>
            <a:fld id="{87E7843D-FF13-4365-9478-9625B70A2705}" type="slidenum">
              <a:rPr lang="en-US" smtClean="0"/>
              <a:t>82</a:t>
            </a:fld>
            <a:endParaRPr lang="en-US"/>
          </a:p>
        </p:txBody>
      </p:sp>
      <p:sp>
        <p:nvSpPr>
          <p:cNvPr id="4" name="Content Placeholder 3">
            <a:extLst>
              <a:ext uri="{FF2B5EF4-FFF2-40B4-BE49-F238E27FC236}">
                <a16:creationId xmlns:a16="http://schemas.microsoft.com/office/drawing/2014/main" id="{DA070234-ED39-A81A-22FC-8BC55C088962}"/>
              </a:ext>
            </a:extLst>
          </p:cNvPr>
          <p:cNvSpPr>
            <a:spLocks noGrp="1"/>
          </p:cNvSpPr>
          <p:nvPr>
            <p:ph idx="1"/>
          </p:nvPr>
        </p:nvSpPr>
        <p:spPr>
          <a:xfrm>
            <a:off x="700636" y="2293126"/>
            <a:ext cx="10691264" cy="3636088"/>
          </a:xfrm>
        </p:spPr>
        <p:txBody>
          <a:bodyPr>
            <a:normAutofit/>
          </a:bodyPr>
          <a:lstStyle/>
          <a:p>
            <a:r>
              <a:rPr lang="es-ES" dirty="0"/>
              <a:t>Escribir el mismo código una y otra vez es propenso a errores y difícil de mantener el código.  Si creamos una función que haga la multiplicación va a ser mucho más sencillo.</a:t>
            </a:r>
            <a:endParaRPr lang="es-ES" sz="18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30E9CD61-9364-EF9E-02E3-66B23E375713}"/>
              </a:ext>
            </a:extLst>
          </p:cNvPr>
          <p:cNvPicPr>
            <a:picLocks noChangeAspect="1"/>
          </p:cNvPicPr>
          <p:nvPr/>
        </p:nvPicPr>
        <p:blipFill>
          <a:blip r:embed="rId3"/>
          <a:stretch>
            <a:fillRect/>
          </a:stretch>
        </p:blipFill>
        <p:spPr>
          <a:xfrm>
            <a:off x="1122872" y="3030280"/>
            <a:ext cx="4657492" cy="2161779"/>
          </a:xfrm>
          <a:prstGeom prst="rect">
            <a:avLst/>
          </a:prstGeom>
        </p:spPr>
      </p:pic>
      <p:pic>
        <p:nvPicPr>
          <p:cNvPr id="9" name="Picture 8">
            <a:extLst>
              <a:ext uri="{FF2B5EF4-FFF2-40B4-BE49-F238E27FC236}">
                <a16:creationId xmlns:a16="http://schemas.microsoft.com/office/drawing/2014/main" id="{8E953D79-64AD-495B-9B43-99B4444DC8D9}"/>
              </a:ext>
            </a:extLst>
          </p:cNvPr>
          <p:cNvPicPr>
            <a:picLocks noChangeAspect="1"/>
          </p:cNvPicPr>
          <p:nvPr/>
        </p:nvPicPr>
        <p:blipFill>
          <a:blip r:embed="rId4"/>
          <a:stretch>
            <a:fillRect/>
          </a:stretch>
        </p:blipFill>
        <p:spPr>
          <a:xfrm>
            <a:off x="6411638" y="3030280"/>
            <a:ext cx="4661098" cy="2732165"/>
          </a:xfrm>
          <a:prstGeom prst="rect">
            <a:avLst/>
          </a:prstGeom>
        </p:spPr>
      </p:pic>
      <p:sp>
        <p:nvSpPr>
          <p:cNvPr id="7" name="Footer Placeholder 4">
            <a:extLst>
              <a:ext uri="{FF2B5EF4-FFF2-40B4-BE49-F238E27FC236}">
                <a16:creationId xmlns:a16="http://schemas.microsoft.com/office/drawing/2014/main" id="{B52CB327-F51B-E766-EBC1-3F6E31E477D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320564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4293E-D683-3233-E2C3-92924F1EE1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7642CC-F3A2-7903-8587-D262DE24A9E4}"/>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73B133AE-AD34-FF07-8E84-28AC87CEA31F}"/>
              </a:ext>
            </a:extLst>
          </p:cNvPr>
          <p:cNvSpPr>
            <a:spLocks noGrp="1"/>
          </p:cNvSpPr>
          <p:nvPr>
            <p:ph type="sldNum" sz="quarter" idx="12"/>
          </p:nvPr>
        </p:nvSpPr>
        <p:spPr/>
        <p:txBody>
          <a:bodyPr/>
          <a:lstStyle/>
          <a:p>
            <a:fld id="{87E7843D-FF13-4365-9478-9625B70A2705}" type="slidenum">
              <a:rPr lang="en-US" smtClean="0"/>
              <a:t>83</a:t>
            </a:fld>
            <a:endParaRPr lang="en-US"/>
          </a:p>
        </p:txBody>
      </p:sp>
      <p:pic>
        <p:nvPicPr>
          <p:cNvPr id="10" name="Picture 9">
            <a:extLst>
              <a:ext uri="{FF2B5EF4-FFF2-40B4-BE49-F238E27FC236}">
                <a16:creationId xmlns:a16="http://schemas.microsoft.com/office/drawing/2014/main" id="{55394167-7DE4-BDC2-9A70-84A8265B11C4}"/>
              </a:ext>
            </a:extLst>
          </p:cNvPr>
          <p:cNvPicPr>
            <a:picLocks noChangeAspect="1"/>
          </p:cNvPicPr>
          <p:nvPr/>
        </p:nvPicPr>
        <p:blipFill>
          <a:blip r:embed="rId3"/>
          <a:stretch>
            <a:fillRect/>
          </a:stretch>
        </p:blipFill>
        <p:spPr>
          <a:xfrm>
            <a:off x="3972619" y="1487481"/>
            <a:ext cx="4246761" cy="2489296"/>
          </a:xfrm>
          <a:prstGeom prst="rect">
            <a:avLst/>
          </a:prstGeom>
        </p:spPr>
      </p:pic>
      <p:pic>
        <p:nvPicPr>
          <p:cNvPr id="11" name="Picture 10">
            <a:extLst>
              <a:ext uri="{FF2B5EF4-FFF2-40B4-BE49-F238E27FC236}">
                <a16:creationId xmlns:a16="http://schemas.microsoft.com/office/drawing/2014/main" id="{A2E99202-45F6-A888-ABF1-7BB4F8279C9E}"/>
              </a:ext>
            </a:extLst>
          </p:cNvPr>
          <p:cNvPicPr>
            <a:picLocks noChangeAspect="1"/>
          </p:cNvPicPr>
          <p:nvPr/>
        </p:nvPicPr>
        <p:blipFill>
          <a:blip r:embed="rId4"/>
          <a:stretch>
            <a:fillRect/>
          </a:stretch>
        </p:blipFill>
        <p:spPr>
          <a:xfrm>
            <a:off x="2780875" y="3517015"/>
            <a:ext cx="6630250" cy="2739724"/>
          </a:xfrm>
          <a:prstGeom prst="rect">
            <a:avLst/>
          </a:prstGeom>
        </p:spPr>
      </p:pic>
      <p:sp>
        <p:nvSpPr>
          <p:cNvPr id="3" name="Footer Placeholder 4">
            <a:extLst>
              <a:ext uri="{FF2B5EF4-FFF2-40B4-BE49-F238E27FC236}">
                <a16:creationId xmlns:a16="http://schemas.microsoft.com/office/drawing/2014/main" id="{24CDD967-D74D-3C46-7303-1780ADE40E5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88037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12EE3-5D58-0492-4E13-BE9661CC1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386F44-8D1F-0775-D55A-20642B19DC84}"/>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08635429-10D0-D311-3884-EE10222CDE6E}"/>
              </a:ext>
            </a:extLst>
          </p:cNvPr>
          <p:cNvSpPr>
            <a:spLocks noGrp="1"/>
          </p:cNvSpPr>
          <p:nvPr>
            <p:ph type="sldNum" sz="quarter" idx="12"/>
          </p:nvPr>
        </p:nvSpPr>
        <p:spPr/>
        <p:txBody>
          <a:bodyPr/>
          <a:lstStyle/>
          <a:p>
            <a:fld id="{87E7843D-FF13-4365-9478-9625B70A2705}" type="slidenum">
              <a:rPr lang="en-US" smtClean="0"/>
              <a:t>84</a:t>
            </a:fld>
            <a:endParaRPr lang="en-US"/>
          </a:p>
        </p:txBody>
      </p:sp>
      <p:sp>
        <p:nvSpPr>
          <p:cNvPr id="4" name="Content Placeholder 3">
            <a:extLst>
              <a:ext uri="{FF2B5EF4-FFF2-40B4-BE49-F238E27FC236}">
                <a16:creationId xmlns:a16="http://schemas.microsoft.com/office/drawing/2014/main" id="{D0C211DA-378B-234B-4927-3A530BDB45EE}"/>
              </a:ext>
            </a:extLst>
          </p:cNvPr>
          <p:cNvSpPr>
            <a:spLocks noGrp="1"/>
          </p:cNvSpPr>
          <p:nvPr>
            <p:ph idx="1"/>
          </p:nvPr>
        </p:nvSpPr>
        <p:spPr>
          <a:xfrm>
            <a:off x="700636" y="2293126"/>
            <a:ext cx="10691264" cy="3636088"/>
          </a:xfrm>
        </p:spPr>
        <p:txBody>
          <a:bodyPr>
            <a:normAutofit/>
          </a:bodyPr>
          <a:lstStyle/>
          <a:p>
            <a:r>
              <a:rPr lang="es-ES" dirty="0"/>
              <a:t>Las variables que están dentro de las funciones existen solamente dentro de las funciones (variables locales).</a:t>
            </a:r>
          </a:p>
          <a:p>
            <a:r>
              <a:rPr lang="es-ES" dirty="0"/>
              <a:t>Las funciones deben ser definidas antes de ser llamadas</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8FE4FF40-C163-3DAD-ABDA-2F7F2DAD5251}"/>
              </a:ext>
            </a:extLst>
          </p:cNvPr>
          <p:cNvPicPr>
            <a:picLocks noChangeAspect="1"/>
          </p:cNvPicPr>
          <p:nvPr/>
        </p:nvPicPr>
        <p:blipFill>
          <a:blip r:embed="rId3"/>
          <a:stretch>
            <a:fillRect/>
          </a:stretch>
        </p:blipFill>
        <p:spPr>
          <a:xfrm>
            <a:off x="3823304" y="3176247"/>
            <a:ext cx="4545391" cy="3241807"/>
          </a:xfrm>
          <a:prstGeom prst="rect">
            <a:avLst/>
          </a:prstGeom>
        </p:spPr>
      </p:pic>
      <p:sp>
        <p:nvSpPr>
          <p:cNvPr id="3" name="Footer Placeholder 4">
            <a:extLst>
              <a:ext uri="{FF2B5EF4-FFF2-40B4-BE49-F238E27FC236}">
                <a16:creationId xmlns:a16="http://schemas.microsoft.com/office/drawing/2014/main" id="{1DBAD8DB-CADB-D56C-C993-DDDF356DE56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03479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12B7-2A03-94D8-1A3F-E101A187C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79B4C-3B81-B5F1-D1DA-CBCAE8B1A6D3}"/>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99E67C87-BE08-72F7-E320-7B5A0087E3C6}"/>
              </a:ext>
            </a:extLst>
          </p:cNvPr>
          <p:cNvSpPr>
            <a:spLocks noGrp="1"/>
          </p:cNvSpPr>
          <p:nvPr>
            <p:ph type="sldNum" sz="quarter" idx="12"/>
          </p:nvPr>
        </p:nvSpPr>
        <p:spPr/>
        <p:txBody>
          <a:bodyPr/>
          <a:lstStyle/>
          <a:p>
            <a:fld id="{87E7843D-FF13-4365-9478-9625B70A2705}" type="slidenum">
              <a:rPr lang="en-US" smtClean="0"/>
              <a:t>85</a:t>
            </a:fld>
            <a:endParaRPr lang="en-US"/>
          </a:p>
        </p:txBody>
      </p:sp>
      <p:sp>
        <p:nvSpPr>
          <p:cNvPr id="4" name="Content Placeholder 3">
            <a:extLst>
              <a:ext uri="{FF2B5EF4-FFF2-40B4-BE49-F238E27FC236}">
                <a16:creationId xmlns:a16="http://schemas.microsoft.com/office/drawing/2014/main" id="{C0D0FAC7-505C-E032-1177-DDD7A72EFFB6}"/>
              </a:ext>
            </a:extLst>
          </p:cNvPr>
          <p:cNvSpPr>
            <a:spLocks noGrp="1"/>
          </p:cNvSpPr>
          <p:nvPr>
            <p:ph idx="1"/>
          </p:nvPr>
        </p:nvSpPr>
        <p:spPr>
          <a:xfrm>
            <a:off x="700636" y="2293126"/>
            <a:ext cx="10691264" cy="3636088"/>
          </a:xfrm>
        </p:spPr>
        <p:txBody>
          <a:bodyPr>
            <a:normAutofit/>
          </a:bodyPr>
          <a:lstStyle/>
          <a:p>
            <a:r>
              <a:rPr lang="es-ES" dirty="0"/>
              <a:t>Podemos agregar argumentos opcionales fácilmente en nuestras funciones</a:t>
            </a:r>
            <a:endParaRPr lang="es-ES" sz="18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BDDE8B70-3558-FE24-4F0B-FBCB206CCB8B}"/>
              </a:ext>
            </a:extLst>
          </p:cNvPr>
          <p:cNvPicPr>
            <a:picLocks noChangeAspect="1"/>
          </p:cNvPicPr>
          <p:nvPr/>
        </p:nvPicPr>
        <p:blipFill>
          <a:blip r:embed="rId3"/>
          <a:stretch>
            <a:fillRect/>
          </a:stretch>
        </p:blipFill>
        <p:spPr>
          <a:xfrm>
            <a:off x="3556239" y="2582650"/>
            <a:ext cx="5079522" cy="3629143"/>
          </a:xfrm>
          <a:prstGeom prst="rect">
            <a:avLst/>
          </a:prstGeom>
        </p:spPr>
      </p:pic>
      <p:sp>
        <p:nvSpPr>
          <p:cNvPr id="7" name="Footer Placeholder 4">
            <a:extLst>
              <a:ext uri="{FF2B5EF4-FFF2-40B4-BE49-F238E27FC236}">
                <a16:creationId xmlns:a16="http://schemas.microsoft.com/office/drawing/2014/main" id="{5DFEA8A7-FB2C-660C-8FD9-E06F7209427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7566455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9BCDF-A5AC-EDAB-C1C4-3397BF6D9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42F64-62A2-7ED7-86FA-0BB9B6A72CD6}"/>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248D417C-3068-D978-550D-4C32F2E1C780}"/>
              </a:ext>
            </a:extLst>
          </p:cNvPr>
          <p:cNvSpPr>
            <a:spLocks noGrp="1"/>
          </p:cNvSpPr>
          <p:nvPr>
            <p:ph type="sldNum" sz="quarter" idx="12"/>
          </p:nvPr>
        </p:nvSpPr>
        <p:spPr/>
        <p:txBody>
          <a:bodyPr/>
          <a:lstStyle/>
          <a:p>
            <a:fld id="{87E7843D-FF13-4365-9478-9625B70A2705}" type="slidenum">
              <a:rPr lang="en-US" smtClean="0"/>
              <a:t>86</a:t>
            </a:fld>
            <a:endParaRPr lang="en-US"/>
          </a:p>
        </p:txBody>
      </p:sp>
      <p:sp>
        <p:nvSpPr>
          <p:cNvPr id="4" name="Content Placeholder 3">
            <a:extLst>
              <a:ext uri="{FF2B5EF4-FFF2-40B4-BE49-F238E27FC236}">
                <a16:creationId xmlns:a16="http://schemas.microsoft.com/office/drawing/2014/main" id="{BAA181F9-763A-4A4B-670A-5FC5167EE9EF}"/>
              </a:ext>
            </a:extLst>
          </p:cNvPr>
          <p:cNvSpPr>
            <a:spLocks noGrp="1"/>
          </p:cNvSpPr>
          <p:nvPr>
            <p:ph idx="1"/>
          </p:nvPr>
        </p:nvSpPr>
        <p:spPr>
          <a:xfrm>
            <a:off x="700636" y="2293126"/>
            <a:ext cx="10691264" cy="3636088"/>
          </a:xfrm>
        </p:spPr>
        <p:txBody>
          <a:bodyPr>
            <a:normAutofit/>
          </a:bodyPr>
          <a:lstStyle/>
          <a:p>
            <a:r>
              <a:rPr lang="es-ES" dirty="0"/>
              <a:t>Se pueden retornar muchos valores (que se obtendrán como en una tupla)</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DA8B37E3-7E41-8C2F-8C1B-D43DC5E7BF1B}"/>
              </a:ext>
            </a:extLst>
          </p:cNvPr>
          <p:cNvPicPr>
            <a:picLocks noChangeAspect="1"/>
          </p:cNvPicPr>
          <p:nvPr/>
        </p:nvPicPr>
        <p:blipFill>
          <a:blip r:embed="rId3"/>
          <a:stretch>
            <a:fillRect/>
          </a:stretch>
        </p:blipFill>
        <p:spPr>
          <a:xfrm>
            <a:off x="3392337" y="2628422"/>
            <a:ext cx="5407325" cy="3397886"/>
          </a:xfrm>
          <a:prstGeom prst="rect">
            <a:avLst/>
          </a:prstGeom>
        </p:spPr>
      </p:pic>
      <p:sp>
        <p:nvSpPr>
          <p:cNvPr id="3" name="Footer Placeholder 4">
            <a:extLst>
              <a:ext uri="{FF2B5EF4-FFF2-40B4-BE49-F238E27FC236}">
                <a16:creationId xmlns:a16="http://schemas.microsoft.com/office/drawing/2014/main" id="{ECA55EF9-094D-C219-23FB-47F5C4E9A0A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81436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4F0E4-2FFF-B173-2085-0101A7C21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C026B-AD8C-8365-B235-8E175AB73F37}"/>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B64B6EFB-983A-C673-4759-2DE862C7E2D7}"/>
              </a:ext>
            </a:extLst>
          </p:cNvPr>
          <p:cNvSpPr>
            <a:spLocks noGrp="1"/>
          </p:cNvSpPr>
          <p:nvPr>
            <p:ph type="sldNum" sz="quarter" idx="12"/>
          </p:nvPr>
        </p:nvSpPr>
        <p:spPr/>
        <p:txBody>
          <a:bodyPr/>
          <a:lstStyle/>
          <a:p>
            <a:fld id="{87E7843D-FF13-4365-9478-9625B70A2705}" type="slidenum">
              <a:rPr lang="en-US" smtClean="0"/>
              <a:t>87</a:t>
            </a:fld>
            <a:endParaRPr lang="en-US"/>
          </a:p>
        </p:txBody>
      </p:sp>
      <p:sp>
        <p:nvSpPr>
          <p:cNvPr id="4" name="Content Placeholder 3">
            <a:extLst>
              <a:ext uri="{FF2B5EF4-FFF2-40B4-BE49-F238E27FC236}">
                <a16:creationId xmlns:a16="http://schemas.microsoft.com/office/drawing/2014/main" id="{13E9A8D6-6CC8-4401-01E8-04EE71E0DC4C}"/>
              </a:ext>
            </a:extLst>
          </p:cNvPr>
          <p:cNvSpPr>
            <a:spLocks noGrp="1"/>
          </p:cNvSpPr>
          <p:nvPr>
            <p:ph idx="1"/>
          </p:nvPr>
        </p:nvSpPr>
        <p:spPr>
          <a:xfrm>
            <a:off x="700636" y="2293126"/>
            <a:ext cx="10691264" cy="3636088"/>
          </a:xfrm>
        </p:spPr>
        <p:txBody>
          <a:bodyPr>
            <a:normAutofit/>
          </a:bodyPr>
          <a:lstStyle/>
          <a:p>
            <a:r>
              <a:rPr lang="es-ES" dirty="0"/>
              <a:t>Una función puede llamarse a sí misma:</a:t>
            </a:r>
            <a:endParaRPr lang="es-ES" sz="18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49A236DC-2E94-6A6C-F34D-73068D567BE9}"/>
              </a:ext>
            </a:extLst>
          </p:cNvPr>
          <p:cNvPicPr>
            <a:picLocks noChangeAspect="1"/>
          </p:cNvPicPr>
          <p:nvPr/>
        </p:nvPicPr>
        <p:blipFill>
          <a:blip r:embed="rId3"/>
          <a:stretch>
            <a:fillRect/>
          </a:stretch>
        </p:blipFill>
        <p:spPr>
          <a:xfrm>
            <a:off x="3198243" y="2720262"/>
            <a:ext cx="5795513" cy="2725952"/>
          </a:xfrm>
          <a:prstGeom prst="rect">
            <a:avLst/>
          </a:prstGeom>
        </p:spPr>
      </p:pic>
      <p:sp>
        <p:nvSpPr>
          <p:cNvPr id="7" name="Footer Placeholder 4">
            <a:extLst>
              <a:ext uri="{FF2B5EF4-FFF2-40B4-BE49-F238E27FC236}">
                <a16:creationId xmlns:a16="http://schemas.microsoft.com/office/drawing/2014/main" id="{E9AF4984-3EDE-CC43-B6FF-16AD3DD8827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91900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A9FDC-D7BD-B35E-F2CE-09EDE0B9C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CEE585-E8EA-95B7-3751-E73BAF9BFE73}"/>
              </a:ext>
            </a:extLst>
          </p:cNvPr>
          <p:cNvSpPr>
            <a:spLocks noGrp="1"/>
          </p:cNvSpPr>
          <p:nvPr>
            <p:ph type="title"/>
          </p:nvPr>
        </p:nvSpPr>
        <p:spPr/>
        <p:txBody>
          <a:bodyPr/>
          <a:lstStyle/>
          <a:p>
            <a:r>
              <a:rPr lang="es-ES_tradnl" dirty="0"/>
              <a:t>Creación de Nuevas Funciones</a:t>
            </a:r>
          </a:p>
        </p:txBody>
      </p:sp>
      <p:sp>
        <p:nvSpPr>
          <p:cNvPr id="6" name="Slide Number Placeholder 5">
            <a:extLst>
              <a:ext uri="{FF2B5EF4-FFF2-40B4-BE49-F238E27FC236}">
                <a16:creationId xmlns:a16="http://schemas.microsoft.com/office/drawing/2014/main" id="{453887A8-6A03-ED3C-1D9A-09D0CDA0A3F4}"/>
              </a:ext>
            </a:extLst>
          </p:cNvPr>
          <p:cNvSpPr>
            <a:spLocks noGrp="1"/>
          </p:cNvSpPr>
          <p:nvPr>
            <p:ph type="sldNum" sz="quarter" idx="12"/>
          </p:nvPr>
        </p:nvSpPr>
        <p:spPr/>
        <p:txBody>
          <a:bodyPr/>
          <a:lstStyle/>
          <a:p>
            <a:fld id="{87E7843D-FF13-4365-9478-9625B70A2705}" type="slidenum">
              <a:rPr lang="en-US" smtClean="0"/>
              <a:t>88</a:t>
            </a:fld>
            <a:endParaRPr lang="en-US"/>
          </a:p>
        </p:txBody>
      </p:sp>
      <p:sp>
        <p:nvSpPr>
          <p:cNvPr id="4" name="Content Placeholder 3">
            <a:extLst>
              <a:ext uri="{FF2B5EF4-FFF2-40B4-BE49-F238E27FC236}">
                <a16:creationId xmlns:a16="http://schemas.microsoft.com/office/drawing/2014/main" id="{EE5716C6-0A97-ED1A-BD9D-AA50D1347B21}"/>
              </a:ext>
            </a:extLst>
          </p:cNvPr>
          <p:cNvSpPr>
            <a:spLocks noGrp="1"/>
          </p:cNvSpPr>
          <p:nvPr>
            <p:ph idx="1"/>
          </p:nvPr>
        </p:nvSpPr>
        <p:spPr>
          <a:xfrm>
            <a:off x="700636" y="2293126"/>
            <a:ext cx="10691264" cy="3636088"/>
          </a:xfrm>
        </p:spPr>
        <p:txBody>
          <a:bodyPr>
            <a:normAutofit/>
          </a:bodyPr>
          <a:lstStyle/>
          <a:p>
            <a:r>
              <a:rPr lang="es-ES" dirty="0"/>
              <a:t>Una función anónima es una función sin nombre. En Python, se crea una función anónima con la palabra clave </a:t>
            </a:r>
            <a:r>
              <a:rPr lang="es-ES" b="1" dirty="0">
                <a:solidFill>
                  <a:schemeClr val="accent6"/>
                </a:solidFill>
              </a:rPr>
              <a:t>lambda</a:t>
            </a:r>
            <a:r>
              <a:rPr lang="es-ES" dirty="0"/>
              <a:t>.</a:t>
            </a:r>
            <a:endParaRPr lang="es-ES" sz="1800" dirty="0">
              <a:solidFill>
                <a:schemeClr val="accent4"/>
              </a:solidFill>
              <a:latin typeface="Monaspace Argon" pitchFamily="2" charset="77"/>
            </a:endParaRPr>
          </a:p>
        </p:txBody>
      </p:sp>
      <p:pic>
        <p:nvPicPr>
          <p:cNvPr id="7" name="Picture 6">
            <a:extLst>
              <a:ext uri="{FF2B5EF4-FFF2-40B4-BE49-F238E27FC236}">
                <a16:creationId xmlns:a16="http://schemas.microsoft.com/office/drawing/2014/main" id="{69CDDDC4-A7ED-04AB-0509-D4C32180B21A}"/>
              </a:ext>
            </a:extLst>
          </p:cNvPr>
          <p:cNvPicPr>
            <a:picLocks noChangeAspect="1"/>
          </p:cNvPicPr>
          <p:nvPr/>
        </p:nvPicPr>
        <p:blipFill>
          <a:blip r:embed="rId3"/>
          <a:stretch>
            <a:fillRect/>
          </a:stretch>
        </p:blipFill>
        <p:spPr>
          <a:xfrm>
            <a:off x="3275881" y="2810735"/>
            <a:ext cx="5640238" cy="3545615"/>
          </a:xfrm>
          <a:prstGeom prst="rect">
            <a:avLst/>
          </a:prstGeom>
        </p:spPr>
      </p:pic>
      <p:sp>
        <p:nvSpPr>
          <p:cNvPr id="3" name="Footer Placeholder 4">
            <a:extLst>
              <a:ext uri="{FF2B5EF4-FFF2-40B4-BE49-F238E27FC236}">
                <a16:creationId xmlns:a16="http://schemas.microsoft.com/office/drawing/2014/main" id="{36C7F890-0AF5-7A7D-F4E9-D817AF7BB95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8829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err="1">
                <a:solidFill>
                  <a:schemeClr val="bg1"/>
                </a:solidFill>
              </a:rPr>
              <a:t>List</a:t>
            </a:r>
            <a:r>
              <a:rPr lang="es-ES_tradnl" dirty="0">
                <a:solidFill>
                  <a:schemeClr val="bg1"/>
                </a:solidFill>
              </a:rPr>
              <a:t> </a:t>
            </a:r>
            <a:r>
              <a:rPr lang="es-ES_tradnl" dirty="0" err="1">
                <a:solidFill>
                  <a:schemeClr val="bg1"/>
                </a:solidFill>
              </a:rPr>
              <a:t>Comprehension</a:t>
            </a:r>
            <a:r>
              <a:rPr lang="es-ES_tradnl" dirty="0">
                <a:solidFill>
                  <a:schemeClr val="bg1"/>
                </a:solidFill>
              </a:rPr>
              <a:t> Y </a:t>
            </a:r>
            <a:r>
              <a:rPr lang="es-ES_tradnl" dirty="0" err="1">
                <a:solidFill>
                  <a:schemeClr val="bg1"/>
                </a:solidFill>
              </a:rPr>
              <a:t>GeneratoRS</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68339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2485851"/>
            <a:ext cx="11172496" cy="2793124"/>
          </a:xfrm>
          <a:prstGeom prst="rect">
            <a:avLst/>
          </a:prstGeom>
        </p:spPr>
      </p:pic>
      <p:sp>
        <p:nvSpPr>
          <p:cNvPr id="3" name="Footer Placeholder 4">
            <a:extLst>
              <a:ext uri="{FF2B5EF4-FFF2-40B4-BE49-F238E27FC236}">
                <a16:creationId xmlns:a16="http://schemas.microsoft.com/office/drawing/2014/main" id="{9575D29F-D7C0-4191-FD13-FD95F6ED1B4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631739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801FB-B8A6-9C68-8DE7-0E472E537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A7B118-E479-2422-9FA0-A2739D9EC912}"/>
              </a:ext>
            </a:extLst>
          </p:cNvPr>
          <p:cNvSpPr>
            <a:spLocks noGrp="1"/>
          </p:cNvSpPr>
          <p:nvPr>
            <p:ph type="title"/>
          </p:nvPr>
        </p:nvSpPr>
        <p:spPr/>
        <p:txBody>
          <a:bodyPr/>
          <a:lstStyle/>
          <a:p>
            <a:r>
              <a:rPr lang="es-ES_tradnl" dirty="0" err="1"/>
              <a:t>List</a:t>
            </a:r>
            <a:r>
              <a:rPr lang="es-ES_tradnl" dirty="0"/>
              <a:t> </a:t>
            </a:r>
            <a:r>
              <a:rPr lang="es-ES_tradnl" dirty="0" err="1"/>
              <a:t>Comprehension</a:t>
            </a:r>
            <a:endParaRPr lang="es-ES_tradnl" dirty="0"/>
          </a:p>
        </p:txBody>
      </p:sp>
      <p:sp>
        <p:nvSpPr>
          <p:cNvPr id="6" name="Slide Number Placeholder 5">
            <a:extLst>
              <a:ext uri="{FF2B5EF4-FFF2-40B4-BE49-F238E27FC236}">
                <a16:creationId xmlns:a16="http://schemas.microsoft.com/office/drawing/2014/main" id="{F9F45C2B-241A-8158-E96F-7AF4A5196C17}"/>
              </a:ext>
            </a:extLst>
          </p:cNvPr>
          <p:cNvSpPr>
            <a:spLocks noGrp="1"/>
          </p:cNvSpPr>
          <p:nvPr>
            <p:ph type="sldNum" sz="quarter" idx="12"/>
          </p:nvPr>
        </p:nvSpPr>
        <p:spPr/>
        <p:txBody>
          <a:bodyPr/>
          <a:lstStyle/>
          <a:p>
            <a:fld id="{87E7843D-FF13-4365-9478-9625B70A2705}" type="slidenum">
              <a:rPr lang="en-US" smtClean="0"/>
              <a:t>90</a:t>
            </a:fld>
            <a:endParaRPr lang="en-US"/>
          </a:p>
        </p:txBody>
      </p:sp>
      <p:sp>
        <p:nvSpPr>
          <p:cNvPr id="4" name="Content Placeholder 3">
            <a:extLst>
              <a:ext uri="{FF2B5EF4-FFF2-40B4-BE49-F238E27FC236}">
                <a16:creationId xmlns:a16="http://schemas.microsoft.com/office/drawing/2014/main" id="{BF3F44CE-8C34-69A9-5A32-C15880697F05}"/>
              </a:ext>
            </a:extLst>
          </p:cNvPr>
          <p:cNvSpPr>
            <a:spLocks noGrp="1"/>
          </p:cNvSpPr>
          <p:nvPr>
            <p:ph idx="1"/>
          </p:nvPr>
        </p:nvSpPr>
        <p:spPr>
          <a:xfrm>
            <a:off x="700636" y="2293126"/>
            <a:ext cx="10691264" cy="3636088"/>
          </a:xfrm>
        </p:spPr>
        <p:txBody>
          <a:bodyPr>
            <a:normAutofit/>
          </a:bodyPr>
          <a:lstStyle/>
          <a:p>
            <a:r>
              <a:rPr lang="es-ES" dirty="0"/>
              <a:t>Es una expresión que genera una colección basada en otra colección.</a:t>
            </a:r>
          </a:p>
          <a:p>
            <a:r>
              <a:rPr lang="es-ES" dirty="0"/>
              <a:t>En general produce listas.</a:t>
            </a:r>
          </a:p>
          <a:p>
            <a:r>
              <a:rPr lang="es-ES" dirty="0"/>
              <a:t>Sintaxis simple y limpia.</a:t>
            </a:r>
          </a:p>
          <a:p>
            <a:r>
              <a:rPr lang="es-ES" dirty="0"/>
              <a:t>Soporta condicionales.</a:t>
            </a:r>
          </a:p>
          <a:p>
            <a:r>
              <a:rPr lang="es-ES" dirty="0"/>
              <a:t>Puede ser </a:t>
            </a:r>
            <a:r>
              <a:rPr lang="es-ES" dirty="0" err="1"/>
              <a:t>lazy</a:t>
            </a:r>
            <a:r>
              <a:rPr lang="es-ES" dirty="0"/>
              <a:t>.</a:t>
            </a:r>
          </a:p>
          <a:p>
            <a:r>
              <a:rPr lang="es-ES" dirty="0"/>
              <a:t>Es una de las herramientas más importante en Python</a:t>
            </a:r>
            <a:endParaRPr lang="es-ES" sz="1800" dirty="0">
              <a:solidFill>
                <a:schemeClr val="accent4"/>
              </a:solidFill>
              <a:latin typeface="Monaspace Argon" pitchFamily="2" charset="77"/>
            </a:endParaRPr>
          </a:p>
        </p:txBody>
      </p:sp>
      <p:sp>
        <p:nvSpPr>
          <p:cNvPr id="3" name="Footer Placeholder 4">
            <a:extLst>
              <a:ext uri="{FF2B5EF4-FFF2-40B4-BE49-F238E27FC236}">
                <a16:creationId xmlns:a16="http://schemas.microsoft.com/office/drawing/2014/main" id="{7DD62F3B-7E06-F0DE-1BE6-7FE38FC40CC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441564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22D30-A95B-92C5-3663-7987CD56F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826D2-787F-4521-54FE-39E9E471D71B}"/>
              </a:ext>
            </a:extLst>
          </p:cNvPr>
          <p:cNvSpPr>
            <a:spLocks noGrp="1"/>
          </p:cNvSpPr>
          <p:nvPr>
            <p:ph type="title"/>
          </p:nvPr>
        </p:nvSpPr>
        <p:spPr/>
        <p:txBody>
          <a:bodyPr/>
          <a:lstStyle/>
          <a:p>
            <a:r>
              <a:rPr lang="es-ES_tradnl" dirty="0" err="1"/>
              <a:t>List</a:t>
            </a:r>
            <a:r>
              <a:rPr lang="es-ES_tradnl" dirty="0"/>
              <a:t> </a:t>
            </a:r>
            <a:r>
              <a:rPr lang="es-ES_tradnl" dirty="0" err="1"/>
              <a:t>Comprehension</a:t>
            </a:r>
            <a:endParaRPr lang="es-ES_tradnl" dirty="0"/>
          </a:p>
        </p:txBody>
      </p:sp>
      <p:sp>
        <p:nvSpPr>
          <p:cNvPr id="6" name="Slide Number Placeholder 5">
            <a:extLst>
              <a:ext uri="{FF2B5EF4-FFF2-40B4-BE49-F238E27FC236}">
                <a16:creationId xmlns:a16="http://schemas.microsoft.com/office/drawing/2014/main" id="{1AC27B50-A965-F27F-3E4B-0A473AA08FC5}"/>
              </a:ext>
            </a:extLst>
          </p:cNvPr>
          <p:cNvSpPr>
            <a:spLocks noGrp="1"/>
          </p:cNvSpPr>
          <p:nvPr>
            <p:ph type="sldNum" sz="quarter" idx="12"/>
          </p:nvPr>
        </p:nvSpPr>
        <p:spPr/>
        <p:txBody>
          <a:bodyPr/>
          <a:lstStyle/>
          <a:p>
            <a:fld id="{87E7843D-FF13-4365-9478-9625B70A2705}" type="slidenum">
              <a:rPr lang="en-US" smtClean="0"/>
              <a:t>91</a:t>
            </a:fld>
            <a:endParaRPr lang="en-US"/>
          </a:p>
        </p:txBody>
      </p:sp>
      <p:pic>
        <p:nvPicPr>
          <p:cNvPr id="8" name="Picture 7">
            <a:extLst>
              <a:ext uri="{FF2B5EF4-FFF2-40B4-BE49-F238E27FC236}">
                <a16:creationId xmlns:a16="http://schemas.microsoft.com/office/drawing/2014/main" id="{974B8BA0-2DA9-2C53-5195-907064D00B71}"/>
              </a:ext>
            </a:extLst>
          </p:cNvPr>
          <p:cNvPicPr>
            <a:picLocks noChangeAspect="1"/>
          </p:cNvPicPr>
          <p:nvPr/>
        </p:nvPicPr>
        <p:blipFill>
          <a:blip r:embed="rId3"/>
          <a:stretch>
            <a:fillRect/>
          </a:stretch>
        </p:blipFill>
        <p:spPr>
          <a:xfrm>
            <a:off x="2209800" y="1964768"/>
            <a:ext cx="7772400" cy="2928463"/>
          </a:xfrm>
          <a:prstGeom prst="rect">
            <a:avLst/>
          </a:prstGeom>
        </p:spPr>
      </p:pic>
      <p:sp>
        <p:nvSpPr>
          <p:cNvPr id="3" name="Footer Placeholder 4">
            <a:extLst>
              <a:ext uri="{FF2B5EF4-FFF2-40B4-BE49-F238E27FC236}">
                <a16:creationId xmlns:a16="http://schemas.microsoft.com/office/drawing/2014/main" id="{6EBBB0E0-8FC7-B59C-4839-86B5A00C332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2126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9173B-8E24-E73E-3A7D-033290DC2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CEA73-42AB-D36F-CBA8-2FE7B30FB22D}"/>
              </a:ext>
            </a:extLst>
          </p:cNvPr>
          <p:cNvSpPr>
            <a:spLocks noGrp="1"/>
          </p:cNvSpPr>
          <p:nvPr>
            <p:ph type="title"/>
          </p:nvPr>
        </p:nvSpPr>
        <p:spPr/>
        <p:txBody>
          <a:bodyPr/>
          <a:lstStyle/>
          <a:p>
            <a:r>
              <a:rPr lang="es-ES_tradnl" dirty="0" err="1"/>
              <a:t>List</a:t>
            </a:r>
            <a:r>
              <a:rPr lang="es-ES_tradnl" dirty="0"/>
              <a:t> </a:t>
            </a:r>
            <a:r>
              <a:rPr lang="es-ES_tradnl" dirty="0" err="1"/>
              <a:t>Comprehension</a:t>
            </a:r>
            <a:endParaRPr lang="es-ES_tradnl" dirty="0"/>
          </a:p>
        </p:txBody>
      </p:sp>
      <p:sp>
        <p:nvSpPr>
          <p:cNvPr id="6" name="Slide Number Placeholder 5">
            <a:extLst>
              <a:ext uri="{FF2B5EF4-FFF2-40B4-BE49-F238E27FC236}">
                <a16:creationId xmlns:a16="http://schemas.microsoft.com/office/drawing/2014/main" id="{B702B414-33DF-9B3A-1F72-21F5DF0F4107}"/>
              </a:ext>
            </a:extLst>
          </p:cNvPr>
          <p:cNvSpPr>
            <a:spLocks noGrp="1"/>
          </p:cNvSpPr>
          <p:nvPr>
            <p:ph type="sldNum" sz="quarter" idx="12"/>
          </p:nvPr>
        </p:nvSpPr>
        <p:spPr/>
        <p:txBody>
          <a:bodyPr/>
          <a:lstStyle/>
          <a:p>
            <a:fld id="{87E7843D-FF13-4365-9478-9625B70A2705}" type="slidenum">
              <a:rPr lang="en-US" smtClean="0"/>
              <a:t>92</a:t>
            </a:fld>
            <a:endParaRPr lang="en-US"/>
          </a:p>
        </p:txBody>
      </p:sp>
      <p:sp>
        <p:nvSpPr>
          <p:cNvPr id="4" name="Content Placeholder 3">
            <a:extLst>
              <a:ext uri="{FF2B5EF4-FFF2-40B4-BE49-F238E27FC236}">
                <a16:creationId xmlns:a16="http://schemas.microsoft.com/office/drawing/2014/main" id="{3C2FD977-49FE-F434-2742-D341835B5FD1}"/>
              </a:ext>
            </a:extLst>
          </p:cNvPr>
          <p:cNvSpPr>
            <a:spLocks noGrp="1"/>
          </p:cNvSpPr>
          <p:nvPr>
            <p:ph idx="1"/>
          </p:nvPr>
        </p:nvSpPr>
        <p:spPr>
          <a:xfrm>
            <a:off x="700636" y="2293126"/>
            <a:ext cx="10691264" cy="3636088"/>
          </a:xfrm>
        </p:spPr>
        <p:txBody>
          <a:bodyPr>
            <a:normAutofit/>
          </a:bodyPr>
          <a:lstStyle/>
          <a:p>
            <a:r>
              <a:rPr lang="es-ES" dirty="0"/>
              <a:t>Computa todos los valores cuando se crea (ocupa memoria).</a:t>
            </a:r>
          </a:p>
          <a:p>
            <a:r>
              <a:rPr lang="es-ES" dirty="0"/>
              <a:t>Es preferible usar </a:t>
            </a:r>
            <a:r>
              <a:rPr lang="es-ES" dirty="0" err="1"/>
              <a:t>List</a:t>
            </a:r>
            <a:r>
              <a:rPr lang="es-ES" dirty="0"/>
              <a:t> comprehensivo antes que bucles.</a:t>
            </a:r>
          </a:p>
          <a:p>
            <a:r>
              <a:rPr lang="es-ES" dirty="0"/>
              <a:t>También existen los:</a:t>
            </a:r>
          </a:p>
          <a:p>
            <a:pPr lvl="1"/>
            <a:r>
              <a:rPr lang="es-ES" dirty="0"/>
              <a:t>Set </a:t>
            </a:r>
            <a:r>
              <a:rPr lang="es-ES" dirty="0" err="1"/>
              <a:t>comprehension</a:t>
            </a:r>
            <a:endParaRPr lang="es-ES" dirty="0"/>
          </a:p>
          <a:p>
            <a:pPr lvl="1"/>
            <a:r>
              <a:rPr lang="es-ES" dirty="0" err="1"/>
              <a:t>Dictionary</a:t>
            </a:r>
            <a:r>
              <a:rPr lang="es-ES" dirty="0"/>
              <a:t> </a:t>
            </a:r>
            <a:r>
              <a:rPr lang="es-ES" dirty="0" err="1"/>
              <a:t>comprehension</a:t>
            </a:r>
            <a:endParaRPr lang="es-ES" sz="1600" dirty="0">
              <a:solidFill>
                <a:schemeClr val="accent4"/>
              </a:solidFill>
              <a:latin typeface="Monaspace Argon" pitchFamily="2" charset="77"/>
            </a:endParaRPr>
          </a:p>
        </p:txBody>
      </p:sp>
      <p:sp>
        <p:nvSpPr>
          <p:cNvPr id="3" name="Footer Placeholder 4">
            <a:extLst>
              <a:ext uri="{FF2B5EF4-FFF2-40B4-BE49-F238E27FC236}">
                <a16:creationId xmlns:a16="http://schemas.microsoft.com/office/drawing/2014/main" id="{C73F7C93-E4E8-E8F7-B488-FA4C35AC8EC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0481914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05C44-9E6A-7DC1-632C-769292B65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8A682-A2AA-346C-C0B6-2E0EA799C85A}"/>
              </a:ext>
            </a:extLst>
          </p:cNvPr>
          <p:cNvSpPr>
            <a:spLocks noGrp="1"/>
          </p:cNvSpPr>
          <p:nvPr>
            <p:ph type="title"/>
          </p:nvPr>
        </p:nvSpPr>
        <p:spPr/>
        <p:txBody>
          <a:bodyPr/>
          <a:lstStyle/>
          <a:p>
            <a:r>
              <a:rPr lang="es-ES_tradnl" dirty="0"/>
              <a:t>GENERATORS</a:t>
            </a:r>
          </a:p>
        </p:txBody>
      </p:sp>
      <p:sp>
        <p:nvSpPr>
          <p:cNvPr id="6" name="Slide Number Placeholder 5">
            <a:extLst>
              <a:ext uri="{FF2B5EF4-FFF2-40B4-BE49-F238E27FC236}">
                <a16:creationId xmlns:a16="http://schemas.microsoft.com/office/drawing/2014/main" id="{188A5C4C-8F92-06E9-8ADA-88FE43987111}"/>
              </a:ext>
            </a:extLst>
          </p:cNvPr>
          <p:cNvSpPr>
            <a:spLocks noGrp="1"/>
          </p:cNvSpPr>
          <p:nvPr>
            <p:ph type="sldNum" sz="quarter" idx="12"/>
          </p:nvPr>
        </p:nvSpPr>
        <p:spPr/>
        <p:txBody>
          <a:bodyPr/>
          <a:lstStyle/>
          <a:p>
            <a:fld id="{87E7843D-FF13-4365-9478-9625B70A2705}" type="slidenum">
              <a:rPr lang="en-US" smtClean="0"/>
              <a:t>93</a:t>
            </a:fld>
            <a:endParaRPr lang="en-US"/>
          </a:p>
        </p:txBody>
      </p:sp>
      <p:sp>
        <p:nvSpPr>
          <p:cNvPr id="4" name="Content Placeholder 3">
            <a:extLst>
              <a:ext uri="{FF2B5EF4-FFF2-40B4-BE49-F238E27FC236}">
                <a16:creationId xmlns:a16="http://schemas.microsoft.com/office/drawing/2014/main" id="{7C5BCF6C-47FA-0A02-6A94-249122C38CA4}"/>
              </a:ext>
            </a:extLst>
          </p:cNvPr>
          <p:cNvSpPr>
            <a:spLocks noGrp="1"/>
          </p:cNvSpPr>
          <p:nvPr>
            <p:ph idx="1"/>
          </p:nvPr>
        </p:nvSpPr>
        <p:spPr>
          <a:xfrm>
            <a:off x="700636" y="2293126"/>
            <a:ext cx="10691264" cy="3636088"/>
          </a:xfrm>
        </p:spPr>
        <p:txBody>
          <a:bodyPr>
            <a:normAutofit/>
          </a:bodyPr>
          <a:lstStyle/>
          <a:p>
            <a:r>
              <a:rPr lang="es-ES" dirty="0"/>
              <a:t>Generan valores de forma </a:t>
            </a:r>
            <a:r>
              <a:rPr lang="es-ES" dirty="0" err="1"/>
              <a:t>lazy</a:t>
            </a:r>
            <a:r>
              <a:rPr lang="es-ES" dirty="0"/>
              <a:t> (no ocupan memoria) pero se consumen.</a:t>
            </a:r>
            <a:endParaRPr lang="es-ES" sz="1600" dirty="0">
              <a:solidFill>
                <a:schemeClr val="accent4"/>
              </a:solidFill>
              <a:latin typeface="Monaspace Argon" pitchFamily="2" charset="77"/>
            </a:endParaRPr>
          </a:p>
        </p:txBody>
      </p:sp>
      <p:pic>
        <p:nvPicPr>
          <p:cNvPr id="3" name="Picture 2">
            <a:extLst>
              <a:ext uri="{FF2B5EF4-FFF2-40B4-BE49-F238E27FC236}">
                <a16:creationId xmlns:a16="http://schemas.microsoft.com/office/drawing/2014/main" id="{D77BACBF-0DC9-F588-D865-2F256AA7FB63}"/>
              </a:ext>
            </a:extLst>
          </p:cNvPr>
          <p:cNvPicPr>
            <a:picLocks noChangeAspect="1"/>
          </p:cNvPicPr>
          <p:nvPr/>
        </p:nvPicPr>
        <p:blipFill>
          <a:blip r:embed="rId3"/>
          <a:stretch>
            <a:fillRect/>
          </a:stretch>
        </p:blipFill>
        <p:spPr>
          <a:xfrm>
            <a:off x="3692908" y="2720262"/>
            <a:ext cx="4806184" cy="2230777"/>
          </a:xfrm>
          <a:prstGeom prst="rect">
            <a:avLst/>
          </a:prstGeom>
        </p:spPr>
      </p:pic>
      <p:sp>
        <p:nvSpPr>
          <p:cNvPr id="7" name="TextBox 6">
            <a:extLst>
              <a:ext uri="{FF2B5EF4-FFF2-40B4-BE49-F238E27FC236}">
                <a16:creationId xmlns:a16="http://schemas.microsoft.com/office/drawing/2014/main" id="{7225959D-B320-35EB-F2A2-C86404D9CDAA}"/>
              </a:ext>
            </a:extLst>
          </p:cNvPr>
          <p:cNvSpPr txBox="1"/>
          <p:nvPr/>
        </p:nvSpPr>
        <p:spPr>
          <a:xfrm>
            <a:off x="800100" y="5566572"/>
            <a:ext cx="5320624" cy="369332"/>
          </a:xfrm>
          <a:prstGeom prst="rect">
            <a:avLst/>
          </a:prstGeom>
          <a:noFill/>
        </p:spPr>
        <p:txBody>
          <a:bodyPr wrap="none" rtlCol="0">
            <a:spAutoFit/>
          </a:bodyPr>
          <a:lstStyle/>
          <a:p>
            <a:r>
              <a:rPr lang="es-ES_tradnl" b="1" dirty="0">
                <a:solidFill>
                  <a:srgbClr val="FF0000"/>
                </a:solidFill>
              </a:rPr>
              <a:t>No alcanza la memoria RAM para genera esta lista</a:t>
            </a:r>
          </a:p>
        </p:txBody>
      </p:sp>
      <p:sp>
        <p:nvSpPr>
          <p:cNvPr id="8" name="Footer Placeholder 4">
            <a:extLst>
              <a:ext uri="{FF2B5EF4-FFF2-40B4-BE49-F238E27FC236}">
                <a16:creationId xmlns:a16="http://schemas.microsoft.com/office/drawing/2014/main" id="{04E85373-75B8-2867-D405-B33D7C85A94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14489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7A485-F576-98B1-3F73-8CB28603E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A5FE0-FE23-73C2-578B-E363C72C4552}"/>
              </a:ext>
            </a:extLst>
          </p:cNvPr>
          <p:cNvSpPr>
            <a:spLocks noGrp="1"/>
          </p:cNvSpPr>
          <p:nvPr>
            <p:ph type="title"/>
          </p:nvPr>
        </p:nvSpPr>
        <p:spPr/>
        <p:txBody>
          <a:bodyPr/>
          <a:lstStyle/>
          <a:p>
            <a:r>
              <a:rPr lang="es-ES_tradnl" dirty="0"/>
              <a:t>GENERATORS</a:t>
            </a:r>
          </a:p>
        </p:txBody>
      </p:sp>
      <p:sp>
        <p:nvSpPr>
          <p:cNvPr id="6" name="Slide Number Placeholder 5">
            <a:extLst>
              <a:ext uri="{FF2B5EF4-FFF2-40B4-BE49-F238E27FC236}">
                <a16:creationId xmlns:a16="http://schemas.microsoft.com/office/drawing/2014/main" id="{062CA42D-5C52-0C33-9836-DB98B3B0A8F0}"/>
              </a:ext>
            </a:extLst>
          </p:cNvPr>
          <p:cNvSpPr>
            <a:spLocks noGrp="1"/>
          </p:cNvSpPr>
          <p:nvPr>
            <p:ph type="sldNum" sz="quarter" idx="12"/>
          </p:nvPr>
        </p:nvSpPr>
        <p:spPr/>
        <p:txBody>
          <a:bodyPr/>
          <a:lstStyle/>
          <a:p>
            <a:fld id="{87E7843D-FF13-4365-9478-9625B70A2705}" type="slidenum">
              <a:rPr lang="en-US" smtClean="0"/>
              <a:t>94</a:t>
            </a:fld>
            <a:endParaRPr lang="en-US"/>
          </a:p>
        </p:txBody>
      </p:sp>
      <p:sp>
        <p:nvSpPr>
          <p:cNvPr id="4" name="Content Placeholder 3">
            <a:extLst>
              <a:ext uri="{FF2B5EF4-FFF2-40B4-BE49-F238E27FC236}">
                <a16:creationId xmlns:a16="http://schemas.microsoft.com/office/drawing/2014/main" id="{A223A750-7839-D8A6-FA40-D955972D06D8}"/>
              </a:ext>
            </a:extLst>
          </p:cNvPr>
          <p:cNvSpPr>
            <a:spLocks noGrp="1"/>
          </p:cNvSpPr>
          <p:nvPr>
            <p:ph idx="1"/>
          </p:nvPr>
        </p:nvSpPr>
        <p:spPr>
          <a:xfrm>
            <a:off x="700636" y="2293126"/>
            <a:ext cx="10691264" cy="3636088"/>
          </a:xfrm>
        </p:spPr>
        <p:txBody>
          <a:bodyPr>
            <a:normAutofit/>
          </a:bodyPr>
          <a:lstStyle/>
          <a:p>
            <a:r>
              <a:rPr lang="es-ES" dirty="0"/>
              <a:t>Generan valores de forma </a:t>
            </a:r>
            <a:r>
              <a:rPr lang="es-ES" dirty="0" err="1"/>
              <a:t>lazy</a:t>
            </a:r>
            <a:r>
              <a:rPr lang="es-ES" dirty="0"/>
              <a:t> (no ocupan memoria) pero se consumen.</a:t>
            </a:r>
            <a:endParaRPr lang="es-ES" sz="1600" dirty="0">
              <a:solidFill>
                <a:schemeClr val="accent4"/>
              </a:solidFill>
              <a:latin typeface="Monaspace Argon" pitchFamily="2" charset="77"/>
            </a:endParaRPr>
          </a:p>
        </p:txBody>
      </p:sp>
      <p:pic>
        <p:nvPicPr>
          <p:cNvPr id="8" name="Picture 7">
            <a:extLst>
              <a:ext uri="{FF2B5EF4-FFF2-40B4-BE49-F238E27FC236}">
                <a16:creationId xmlns:a16="http://schemas.microsoft.com/office/drawing/2014/main" id="{DE350458-15C4-DF34-73DB-826BEB6B9D31}"/>
              </a:ext>
            </a:extLst>
          </p:cNvPr>
          <p:cNvPicPr>
            <a:picLocks noChangeAspect="1"/>
          </p:cNvPicPr>
          <p:nvPr/>
        </p:nvPicPr>
        <p:blipFill>
          <a:blip r:embed="rId3"/>
          <a:stretch>
            <a:fillRect/>
          </a:stretch>
        </p:blipFill>
        <p:spPr>
          <a:xfrm>
            <a:off x="3071934" y="2720262"/>
            <a:ext cx="5948666" cy="2908602"/>
          </a:xfrm>
          <a:prstGeom prst="rect">
            <a:avLst/>
          </a:prstGeom>
        </p:spPr>
      </p:pic>
      <p:sp>
        <p:nvSpPr>
          <p:cNvPr id="3" name="Footer Placeholder 4">
            <a:extLst>
              <a:ext uri="{FF2B5EF4-FFF2-40B4-BE49-F238E27FC236}">
                <a16:creationId xmlns:a16="http://schemas.microsoft.com/office/drawing/2014/main" id="{103CFDBC-ECD0-E47A-09A4-DD0020D9FEB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0568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Clases y Objetos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99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36137-0D1F-0B77-7AF7-74C6E25F7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5E874E-5AA8-1B04-2284-6671E1DD7146}"/>
              </a:ext>
            </a:extLst>
          </p:cNvPr>
          <p:cNvSpPr>
            <a:spLocks noGrp="1"/>
          </p:cNvSpPr>
          <p:nvPr>
            <p:ph type="title"/>
          </p:nvPr>
        </p:nvSpPr>
        <p:spPr/>
        <p:txBody>
          <a:bodyPr/>
          <a:lstStyle/>
          <a:p>
            <a:r>
              <a:rPr lang="es-ES_tradnl" dirty="0"/>
              <a:t>Clases y Objetos</a:t>
            </a:r>
          </a:p>
        </p:txBody>
      </p:sp>
      <p:sp>
        <p:nvSpPr>
          <p:cNvPr id="6" name="Slide Number Placeholder 5">
            <a:extLst>
              <a:ext uri="{FF2B5EF4-FFF2-40B4-BE49-F238E27FC236}">
                <a16:creationId xmlns:a16="http://schemas.microsoft.com/office/drawing/2014/main" id="{178E8A24-6A92-6B2A-128E-5103827D0D44}"/>
              </a:ext>
            </a:extLst>
          </p:cNvPr>
          <p:cNvSpPr>
            <a:spLocks noGrp="1"/>
          </p:cNvSpPr>
          <p:nvPr>
            <p:ph type="sldNum" sz="quarter" idx="12"/>
          </p:nvPr>
        </p:nvSpPr>
        <p:spPr/>
        <p:txBody>
          <a:bodyPr/>
          <a:lstStyle/>
          <a:p>
            <a:fld id="{87E7843D-FF13-4365-9478-9625B70A2705}" type="slidenum">
              <a:rPr lang="en-US" smtClean="0"/>
              <a:t>96</a:t>
            </a:fld>
            <a:endParaRPr lang="en-US"/>
          </a:p>
        </p:txBody>
      </p:sp>
      <p:pic>
        <p:nvPicPr>
          <p:cNvPr id="9" name="Picture 8">
            <a:extLst>
              <a:ext uri="{FF2B5EF4-FFF2-40B4-BE49-F238E27FC236}">
                <a16:creationId xmlns:a16="http://schemas.microsoft.com/office/drawing/2014/main" id="{B927A390-978C-43E7-D0F0-5539A553681F}"/>
              </a:ext>
            </a:extLst>
          </p:cNvPr>
          <p:cNvPicPr>
            <a:picLocks noChangeAspect="1"/>
          </p:cNvPicPr>
          <p:nvPr/>
        </p:nvPicPr>
        <p:blipFill>
          <a:blip r:embed="rId3"/>
          <a:stretch>
            <a:fillRect/>
          </a:stretch>
        </p:blipFill>
        <p:spPr>
          <a:xfrm>
            <a:off x="480389" y="1699404"/>
            <a:ext cx="5767137" cy="4110486"/>
          </a:xfrm>
          <a:prstGeom prst="rect">
            <a:avLst/>
          </a:prstGeom>
        </p:spPr>
      </p:pic>
      <p:pic>
        <p:nvPicPr>
          <p:cNvPr id="10" name="Picture 9">
            <a:extLst>
              <a:ext uri="{FF2B5EF4-FFF2-40B4-BE49-F238E27FC236}">
                <a16:creationId xmlns:a16="http://schemas.microsoft.com/office/drawing/2014/main" id="{F902DB50-04FD-E442-0B05-A81B95D86752}"/>
              </a:ext>
            </a:extLst>
          </p:cNvPr>
          <p:cNvPicPr>
            <a:picLocks noChangeAspect="1"/>
          </p:cNvPicPr>
          <p:nvPr/>
        </p:nvPicPr>
        <p:blipFill>
          <a:blip r:embed="rId4"/>
          <a:stretch>
            <a:fillRect/>
          </a:stretch>
        </p:blipFill>
        <p:spPr>
          <a:xfrm>
            <a:off x="6096000" y="2425722"/>
            <a:ext cx="5739826" cy="2657850"/>
          </a:xfrm>
          <a:prstGeom prst="rect">
            <a:avLst/>
          </a:prstGeom>
        </p:spPr>
      </p:pic>
      <p:sp>
        <p:nvSpPr>
          <p:cNvPr id="3" name="Footer Placeholder 4">
            <a:extLst>
              <a:ext uri="{FF2B5EF4-FFF2-40B4-BE49-F238E27FC236}">
                <a16:creationId xmlns:a16="http://schemas.microsoft.com/office/drawing/2014/main" id="{A61FD185-603E-92EF-DA92-D6A069FC1EB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79654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AA11B-6DA6-E883-EDAE-D5C80ECBB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FE82E-BF08-A61E-9FAB-BC4E4AF499EB}"/>
              </a:ext>
            </a:extLst>
          </p:cNvPr>
          <p:cNvSpPr>
            <a:spLocks noGrp="1"/>
          </p:cNvSpPr>
          <p:nvPr>
            <p:ph type="title"/>
          </p:nvPr>
        </p:nvSpPr>
        <p:spPr/>
        <p:txBody>
          <a:bodyPr/>
          <a:lstStyle/>
          <a:p>
            <a:r>
              <a:rPr lang="es-ES_tradnl" dirty="0"/>
              <a:t>Clases y Objetos</a:t>
            </a:r>
          </a:p>
        </p:txBody>
      </p:sp>
      <p:sp>
        <p:nvSpPr>
          <p:cNvPr id="6" name="Slide Number Placeholder 5">
            <a:extLst>
              <a:ext uri="{FF2B5EF4-FFF2-40B4-BE49-F238E27FC236}">
                <a16:creationId xmlns:a16="http://schemas.microsoft.com/office/drawing/2014/main" id="{D58A0764-3C0D-B67E-04B0-D702301A46D2}"/>
              </a:ext>
            </a:extLst>
          </p:cNvPr>
          <p:cNvSpPr>
            <a:spLocks noGrp="1"/>
          </p:cNvSpPr>
          <p:nvPr>
            <p:ph type="sldNum" sz="quarter" idx="12"/>
          </p:nvPr>
        </p:nvSpPr>
        <p:spPr/>
        <p:txBody>
          <a:bodyPr/>
          <a:lstStyle/>
          <a:p>
            <a:fld id="{87E7843D-FF13-4365-9478-9625B70A2705}" type="slidenum">
              <a:rPr lang="en-US" smtClean="0"/>
              <a:t>97</a:t>
            </a:fld>
            <a:endParaRPr lang="en-US"/>
          </a:p>
        </p:txBody>
      </p:sp>
      <p:pic>
        <p:nvPicPr>
          <p:cNvPr id="3" name="Picture 2">
            <a:extLst>
              <a:ext uri="{FF2B5EF4-FFF2-40B4-BE49-F238E27FC236}">
                <a16:creationId xmlns:a16="http://schemas.microsoft.com/office/drawing/2014/main" id="{DA01E6E9-0CEE-0C30-FD53-4A547BD0057B}"/>
              </a:ext>
            </a:extLst>
          </p:cNvPr>
          <p:cNvPicPr>
            <a:picLocks noChangeAspect="1"/>
          </p:cNvPicPr>
          <p:nvPr/>
        </p:nvPicPr>
        <p:blipFill>
          <a:blip r:embed="rId3"/>
          <a:stretch>
            <a:fillRect/>
          </a:stretch>
        </p:blipFill>
        <p:spPr>
          <a:xfrm>
            <a:off x="1162129" y="1577226"/>
            <a:ext cx="4710339" cy="4354842"/>
          </a:xfrm>
          <a:prstGeom prst="rect">
            <a:avLst/>
          </a:prstGeom>
        </p:spPr>
      </p:pic>
      <p:pic>
        <p:nvPicPr>
          <p:cNvPr id="4" name="Picture 3">
            <a:extLst>
              <a:ext uri="{FF2B5EF4-FFF2-40B4-BE49-F238E27FC236}">
                <a16:creationId xmlns:a16="http://schemas.microsoft.com/office/drawing/2014/main" id="{B87DC87D-5B09-9468-058B-80FAC04BCE83}"/>
              </a:ext>
            </a:extLst>
          </p:cNvPr>
          <p:cNvPicPr>
            <a:picLocks noChangeAspect="1"/>
          </p:cNvPicPr>
          <p:nvPr/>
        </p:nvPicPr>
        <p:blipFill>
          <a:blip r:embed="rId4"/>
          <a:stretch>
            <a:fillRect/>
          </a:stretch>
        </p:blipFill>
        <p:spPr>
          <a:xfrm>
            <a:off x="6024890" y="1836923"/>
            <a:ext cx="5367010" cy="3835448"/>
          </a:xfrm>
          <a:prstGeom prst="rect">
            <a:avLst/>
          </a:prstGeom>
        </p:spPr>
      </p:pic>
      <p:sp>
        <p:nvSpPr>
          <p:cNvPr id="7" name="Footer Placeholder 4">
            <a:extLst>
              <a:ext uri="{FF2B5EF4-FFF2-40B4-BE49-F238E27FC236}">
                <a16:creationId xmlns:a16="http://schemas.microsoft.com/office/drawing/2014/main" id="{D2965C0A-FF38-408D-53D0-343B0DB0431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132060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C65BA-2D71-3005-6A2C-3C92053E8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206F8-B0BA-C760-705E-41CBD8170468}"/>
              </a:ext>
            </a:extLst>
          </p:cNvPr>
          <p:cNvSpPr>
            <a:spLocks noGrp="1"/>
          </p:cNvSpPr>
          <p:nvPr>
            <p:ph type="title"/>
          </p:nvPr>
        </p:nvSpPr>
        <p:spPr/>
        <p:txBody>
          <a:bodyPr/>
          <a:lstStyle/>
          <a:p>
            <a:r>
              <a:rPr lang="es-ES_tradnl" dirty="0"/>
              <a:t>Clases y Objetos – Herencia</a:t>
            </a:r>
          </a:p>
        </p:txBody>
      </p:sp>
      <p:sp>
        <p:nvSpPr>
          <p:cNvPr id="6" name="Slide Number Placeholder 5">
            <a:extLst>
              <a:ext uri="{FF2B5EF4-FFF2-40B4-BE49-F238E27FC236}">
                <a16:creationId xmlns:a16="http://schemas.microsoft.com/office/drawing/2014/main" id="{B4F318C9-60A3-4C44-1810-B50609D03B78}"/>
              </a:ext>
            </a:extLst>
          </p:cNvPr>
          <p:cNvSpPr>
            <a:spLocks noGrp="1"/>
          </p:cNvSpPr>
          <p:nvPr>
            <p:ph type="sldNum" sz="quarter" idx="12"/>
          </p:nvPr>
        </p:nvSpPr>
        <p:spPr/>
        <p:txBody>
          <a:bodyPr/>
          <a:lstStyle/>
          <a:p>
            <a:fld id="{87E7843D-FF13-4365-9478-9625B70A2705}" type="slidenum">
              <a:rPr lang="en-US" smtClean="0"/>
              <a:t>98</a:t>
            </a:fld>
            <a:endParaRPr lang="en-US"/>
          </a:p>
        </p:txBody>
      </p:sp>
      <p:pic>
        <p:nvPicPr>
          <p:cNvPr id="7" name="Picture 6">
            <a:extLst>
              <a:ext uri="{FF2B5EF4-FFF2-40B4-BE49-F238E27FC236}">
                <a16:creationId xmlns:a16="http://schemas.microsoft.com/office/drawing/2014/main" id="{04BD6C30-E828-BE62-E57C-08B67A3CD9B2}"/>
              </a:ext>
            </a:extLst>
          </p:cNvPr>
          <p:cNvPicPr>
            <a:picLocks noChangeAspect="1"/>
          </p:cNvPicPr>
          <p:nvPr/>
        </p:nvPicPr>
        <p:blipFill>
          <a:blip r:embed="rId3"/>
          <a:stretch>
            <a:fillRect/>
          </a:stretch>
        </p:blipFill>
        <p:spPr>
          <a:xfrm>
            <a:off x="820482" y="2051067"/>
            <a:ext cx="5071949" cy="2748962"/>
          </a:xfrm>
          <a:prstGeom prst="rect">
            <a:avLst/>
          </a:prstGeom>
        </p:spPr>
      </p:pic>
      <p:pic>
        <p:nvPicPr>
          <p:cNvPr id="8" name="Picture 7">
            <a:extLst>
              <a:ext uri="{FF2B5EF4-FFF2-40B4-BE49-F238E27FC236}">
                <a16:creationId xmlns:a16="http://schemas.microsoft.com/office/drawing/2014/main" id="{503223E5-75C8-9EC1-6D08-5FD2364EF544}"/>
              </a:ext>
            </a:extLst>
          </p:cNvPr>
          <p:cNvPicPr>
            <a:picLocks noChangeAspect="1"/>
          </p:cNvPicPr>
          <p:nvPr/>
        </p:nvPicPr>
        <p:blipFill>
          <a:blip r:embed="rId4"/>
          <a:stretch>
            <a:fillRect/>
          </a:stretch>
        </p:blipFill>
        <p:spPr>
          <a:xfrm>
            <a:off x="5892431" y="2092017"/>
            <a:ext cx="5737696" cy="2667063"/>
          </a:xfrm>
          <a:prstGeom prst="rect">
            <a:avLst/>
          </a:prstGeom>
        </p:spPr>
      </p:pic>
      <p:sp>
        <p:nvSpPr>
          <p:cNvPr id="3" name="Footer Placeholder 4">
            <a:extLst>
              <a:ext uri="{FF2B5EF4-FFF2-40B4-BE49-F238E27FC236}">
                <a16:creationId xmlns:a16="http://schemas.microsoft.com/office/drawing/2014/main" id="{BD6E1C2F-8664-76C6-972A-963FCE17E69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742080404"/>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7038</TotalTime>
  <Words>3412</Words>
  <Application>Microsoft Macintosh PowerPoint</Application>
  <PresentationFormat>Widescreen</PresentationFormat>
  <Paragraphs>794</Paragraphs>
  <Slides>98</Slides>
  <Notes>84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Calisto MT</vt:lpstr>
      <vt:lpstr>Monaspace Argon</vt:lpstr>
      <vt:lpstr>NimbusRomNo9L</vt:lpstr>
      <vt:lpstr>Univers Condensed</vt:lpstr>
      <vt:lpstr>ChronicleVTI</vt:lpstr>
      <vt:lpstr>Python</vt:lpstr>
      <vt:lpstr>Lo que vimos la clase anterior…</vt:lpstr>
      <vt:lpstr>Aprendizaje Automático</vt:lpstr>
      <vt:lpstr>Datos</vt:lpstr>
      <vt:lpstr>Datos</vt:lpstr>
      <vt:lpstr>FORMAS DE APRENDIZAJE</vt:lpstr>
      <vt:lpstr>FORMAS DE APRENDIZAJE</vt:lpstr>
      <vt:lpstr>Aprendizaje supervisado</vt:lpstr>
      <vt:lpstr>Sesgo y Varianza</vt:lpstr>
      <vt:lpstr>Sesgo y Varianza</vt:lpstr>
      <vt:lpstr>herramientas de desarrollo</vt:lpstr>
      <vt:lpstr>Python</vt:lpstr>
      <vt:lpstr>Python</vt:lpstr>
      <vt:lpstr>Python</vt:lpstr>
      <vt:lpstr>Python</vt:lpstr>
      <vt:lpstr>Python</vt:lpstr>
      <vt:lpstr>Python</vt:lpstr>
      <vt:lpstr>Python</vt:lpstr>
      <vt:lpstr>Python</vt:lpstr>
      <vt:lpstr>Python</vt:lpstr>
      <vt:lpstr>Python</vt:lpstr>
      <vt:lpstr>Variables en Python</vt:lpstr>
      <vt:lpstr>Variables</vt:lpstr>
      <vt:lpstr>Variables</vt:lpstr>
      <vt:lpstr>Variables</vt:lpstr>
      <vt:lpstr>Variables</vt:lpstr>
      <vt:lpstr>Variables</vt:lpstr>
      <vt:lpstr>Variables</vt:lpstr>
      <vt:lpstr>Variables</vt:lpstr>
      <vt:lpstr>Operadores</vt:lpstr>
      <vt:lpstr>Operadores</vt:lpstr>
      <vt:lpstr>Operadores</vt:lpstr>
      <vt:lpstr>Operadores</vt:lpstr>
      <vt:lpstr>Operadores</vt:lpstr>
      <vt:lpstr>Operadores</vt:lpstr>
      <vt:lpstr>Funciones y librerías</vt:lpstr>
      <vt:lpstr>Funciones y librerías</vt:lpstr>
      <vt:lpstr>Funciones y librerías</vt:lpstr>
      <vt:lpstr>Funciones y librerías</vt:lpstr>
      <vt:lpstr>Funciones y librerías</vt:lpstr>
      <vt:lpstr>Funciones y librerías</vt:lpstr>
      <vt:lpstr>Declaración de control</vt:lpstr>
      <vt:lpstr>Funciones y librerías</vt:lpstr>
      <vt:lpstr>Funciones y librerías</vt:lpstr>
      <vt:lpstr>Funciones y librerías</vt:lpstr>
      <vt:lpstr>Funciones y librerías</vt:lpstr>
      <vt:lpstr>Funciones y librerías</vt:lpstr>
      <vt:lpstr>Funciones y librerías</vt:lpstr>
      <vt:lpstr>Funciones y librerías</vt:lpstr>
      <vt:lpstr>Bucles</vt:lpstr>
      <vt:lpstr>Bucles</vt:lpstr>
      <vt:lpstr>Bucles</vt:lpstr>
      <vt:lpstr>Bucles</vt:lpstr>
      <vt:lpstr>Bucles</vt:lpstr>
      <vt:lpstr>Bucles</vt:lpstr>
      <vt:lpstr>Bucles</vt:lpstr>
      <vt:lpstr>Strings</vt:lpstr>
      <vt:lpstr>Strings y sus operaciones</vt:lpstr>
      <vt:lpstr>Strings y sus operaciones</vt:lpstr>
      <vt:lpstr>Strings y sus operaciones</vt:lpstr>
      <vt:lpstr>Listas</vt:lpstr>
      <vt:lpstr>Listas</vt:lpstr>
      <vt:lpstr>Listas</vt:lpstr>
      <vt:lpstr>Listas</vt:lpstr>
      <vt:lpstr>Tuplas</vt:lpstr>
      <vt:lpstr>Tuplas</vt:lpstr>
      <vt:lpstr>Volvamos al ciclo FOR</vt:lpstr>
      <vt:lpstr>Volvamos al ciclo FOR</vt:lpstr>
      <vt:lpstr>Diccionario</vt:lpstr>
      <vt:lpstr>Diccionario</vt:lpstr>
      <vt:lpstr>Diccionario</vt:lpstr>
      <vt:lpstr>Diccionario</vt:lpstr>
      <vt:lpstr>String Formatting</vt:lpstr>
      <vt:lpstr>Formato de Strings</vt:lpstr>
      <vt:lpstr>Formato de Strings</vt:lpstr>
      <vt:lpstr>Formato de Strings</vt:lpstr>
      <vt:lpstr>Formato de Strings</vt:lpstr>
      <vt:lpstr>Formato de Strings</vt:lpstr>
      <vt:lpstr>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Creación de Nuevas Funciones</vt:lpstr>
      <vt:lpstr>List Comprehension Y GeneratoRS</vt:lpstr>
      <vt:lpstr>List Comprehension</vt:lpstr>
      <vt:lpstr>List Comprehension</vt:lpstr>
      <vt:lpstr>List Comprehension</vt:lpstr>
      <vt:lpstr>GENERATORS</vt:lpstr>
      <vt:lpstr>GENERATORS</vt:lpstr>
      <vt:lpstr>Clases y Objetos</vt:lpstr>
      <vt:lpstr>Clases y Objetos</vt:lpstr>
      <vt:lpstr>Clases y Objetos</vt:lpstr>
      <vt:lpstr>Clases y Objetos – Herencia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82</cp:revision>
  <dcterms:created xsi:type="dcterms:W3CDTF">2024-01-28T21:07:34Z</dcterms:created>
  <dcterms:modified xsi:type="dcterms:W3CDTF">2024-07-07T14:24:35Z</dcterms:modified>
</cp:coreProperties>
</file>